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66" r:id="rId1"/>
    <p:sldMasterId id="2147483691" r:id="rId2"/>
  </p:sldMasterIdLst>
  <p:notesMasterIdLst>
    <p:notesMasterId r:id="rId94"/>
  </p:notesMasterIdLst>
  <p:handoutMasterIdLst>
    <p:handoutMasterId r:id="rId95"/>
  </p:handoutMasterIdLst>
  <p:sldIdLst>
    <p:sldId id="1186" r:id="rId3"/>
    <p:sldId id="1318" r:id="rId4"/>
    <p:sldId id="1197" r:id="rId5"/>
    <p:sldId id="1222" r:id="rId6"/>
    <p:sldId id="1225" r:id="rId7"/>
    <p:sldId id="1227" r:id="rId8"/>
    <p:sldId id="1228" r:id="rId9"/>
    <p:sldId id="1229" r:id="rId10"/>
    <p:sldId id="1230" r:id="rId11"/>
    <p:sldId id="1231" r:id="rId12"/>
    <p:sldId id="1237" r:id="rId13"/>
    <p:sldId id="1233" r:id="rId14"/>
    <p:sldId id="1234" r:id="rId15"/>
    <p:sldId id="1259" r:id="rId16"/>
    <p:sldId id="1260" r:id="rId17"/>
    <p:sldId id="1244" r:id="rId18"/>
    <p:sldId id="1243" r:id="rId19"/>
    <p:sldId id="1245" r:id="rId20"/>
    <p:sldId id="1246" r:id="rId21"/>
    <p:sldId id="1247" r:id="rId22"/>
    <p:sldId id="1248" r:id="rId23"/>
    <p:sldId id="1250" r:id="rId24"/>
    <p:sldId id="1251" r:id="rId25"/>
    <p:sldId id="1253" r:id="rId26"/>
    <p:sldId id="1254" r:id="rId27"/>
    <p:sldId id="1255" r:id="rId28"/>
    <p:sldId id="1256" r:id="rId29"/>
    <p:sldId id="1252" r:id="rId30"/>
    <p:sldId id="1257" r:id="rId31"/>
    <p:sldId id="1258" r:id="rId32"/>
    <p:sldId id="1262" r:id="rId33"/>
    <p:sldId id="1263" r:id="rId34"/>
    <p:sldId id="1264" r:id="rId35"/>
    <p:sldId id="1265" r:id="rId36"/>
    <p:sldId id="1266" r:id="rId37"/>
    <p:sldId id="1267" r:id="rId38"/>
    <p:sldId id="1268" r:id="rId39"/>
    <p:sldId id="1269" r:id="rId40"/>
    <p:sldId id="1270" r:id="rId41"/>
    <p:sldId id="1274" r:id="rId42"/>
    <p:sldId id="1275" r:id="rId43"/>
    <p:sldId id="1271" r:id="rId44"/>
    <p:sldId id="1272" r:id="rId45"/>
    <p:sldId id="1276" r:id="rId46"/>
    <p:sldId id="1277" r:id="rId47"/>
    <p:sldId id="1278" r:id="rId48"/>
    <p:sldId id="1279" r:id="rId49"/>
    <p:sldId id="1287" r:id="rId50"/>
    <p:sldId id="1280" r:id="rId51"/>
    <p:sldId id="1281" r:id="rId52"/>
    <p:sldId id="1308" r:id="rId53"/>
    <p:sldId id="1310" r:id="rId54"/>
    <p:sldId id="1282" r:id="rId55"/>
    <p:sldId id="1283" r:id="rId56"/>
    <p:sldId id="1284" r:id="rId57"/>
    <p:sldId id="1285" r:id="rId58"/>
    <p:sldId id="1286" r:id="rId59"/>
    <p:sldId id="1288" r:id="rId60"/>
    <p:sldId id="1306" r:id="rId61"/>
    <p:sldId id="1311" r:id="rId62"/>
    <p:sldId id="1312" r:id="rId63"/>
    <p:sldId id="1292" r:id="rId64"/>
    <p:sldId id="1313" r:id="rId65"/>
    <p:sldId id="1314" r:id="rId66"/>
    <p:sldId id="1315" r:id="rId67"/>
    <p:sldId id="1293" r:id="rId68"/>
    <p:sldId id="1316" r:id="rId69"/>
    <p:sldId id="1305" r:id="rId70"/>
    <p:sldId id="1319" r:id="rId71"/>
    <p:sldId id="1294" r:id="rId72"/>
    <p:sldId id="1298" r:id="rId73"/>
    <p:sldId id="1320" r:id="rId74"/>
    <p:sldId id="1304" r:id="rId75"/>
    <p:sldId id="1295" r:id="rId76"/>
    <p:sldId id="1321" r:id="rId77"/>
    <p:sldId id="1296" r:id="rId78"/>
    <p:sldId id="1299" r:id="rId79"/>
    <p:sldId id="1307" r:id="rId80"/>
    <p:sldId id="1290" r:id="rId81"/>
    <p:sldId id="1300" r:id="rId82"/>
    <p:sldId id="1301" r:id="rId83"/>
    <p:sldId id="1302" r:id="rId84"/>
    <p:sldId id="1172" r:id="rId85"/>
    <p:sldId id="1317" r:id="rId86"/>
    <p:sldId id="1309" r:id="rId87"/>
    <p:sldId id="1291" r:id="rId88"/>
    <p:sldId id="1214" r:id="rId89"/>
    <p:sldId id="1215" r:id="rId90"/>
    <p:sldId id="1216" r:id="rId91"/>
    <p:sldId id="1217" r:id="rId92"/>
    <p:sldId id="1218" r:id="rId93"/>
  </p:sldIdLst>
  <p:sldSz cx="12192000" cy="6858000"/>
  <p:notesSz cx="6858000" cy="9144000"/>
  <p:embeddedFontLst>
    <p:embeddedFont>
      <p:font typeface="MTS Text" panose="020B0306020102020303" pitchFamily="34" charset="0"/>
      <p:regular r:id="rId96"/>
      <p:bold r:id="rId97"/>
    </p:embeddedFont>
    <p:embeddedFont>
      <p:font typeface="MTS Text Medium" panose="020B0306020102020303" pitchFamily="34" charset="0"/>
      <p:regular r:id="rId98"/>
    </p:embeddedFont>
    <p:embeddedFont>
      <p:font typeface="MTS Wide" panose="020B0306020102020303" pitchFamily="34" charset="0"/>
      <p:regular r:id="rId99"/>
      <p:bold r:id="rId100"/>
    </p:embeddedFont>
    <p:embeddedFont>
      <p:font typeface="MTS Wide Medium" panose="020B0306020102020303" pitchFamily="34" charset="0"/>
      <p:regular r:id="rId101"/>
    </p:embeddedFont>
  </p:embeddedFontLst>
  <p:defaultTextStyle>
    <a:defPPr>
      <a:defRPr lang="ru-RU"/>
    </a:defPPr>
    <a:lvl1pPr marL="0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1pPr>
    <a:lvl2pPr marL="483660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2pPr>
    <a:lvl3pPr marL="96731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3pPr>
    <a:lvl4pPr marL="145097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4pPr>
    <a:lvl5pPr marL="193463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5pPr>
    <a:lvl6pPr marL="241829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6pPr>
    <a:lvl7pPr marL="290195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7pPr>
    <a:lvl8pPr marL="338561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8pPr>
    <a:lvl9pPr marL="3869277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D0D424-CB9D-D444-B637-95407EE2D357}">
          <p14:sldIdLst>
            <p14:sldId id="1186"/>
            <p14:sldId id="1318"/>
            <p14:sldId id="1197"/>
            <p14:sldId id="1222"/>
            <p14:sldId id="1225"/>
            <p14:sldId id="1227"/>
            <p14:sldId id="1228"/>
            <p14:sldId id="1229"/>
            <p14:sldId id="1230"/>
            <p14:sldId id="1231"/>
            <p14:sldId id="1237"/>
            <p14:sldId id="1233"/>
            <p14:sldId id="1234"/>
            <p14:sldId id="1259"/>
            <p14:sldId id="1260"/>
            <p14:sldId id="1244"/>
            <p14:sldId id="1243"/>
            <p14:sldId id="1245"/>
            <p14:sldId id="1246"/>
            <p14:sldId id="1247"/>
            <p14:sldId id="1248"/>
            <p14:sldId id="1250"/>
            <p14:sldId id="1251"/>
            <p14:sldId id="1253"/>
            <p14:sldId id="1254"/>
            <p14:sldId id="1255"/>
            <p14:sldId id="1256"/>
            <p14:sldId id="1252"/>
            <p14:sldId id="1257"/>
            <p14:sldId id="1258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4"/>
            <p14:sldId id="1275"/>
            <p14:sldId id="1271"/>
            <p14:sldId id="1272"/>
            <p14:sldId id="1276"/>
            <p14:sldId id="1277"/>
            <p14:sldId id="1278"/>
            <p14:sldId id="1279"/>
            <p14:sldId id="1287"/>
            <p14:sldId id="1280"/>
            <p14:sldId id="1281"/>
            <p14:sldId id="1308"/>
            <p14:sldId id="1310"/>
            <p14:sldId id="1282"/>
            <p14:sldId id="1283"/>
            <p14:sldId id="1284"/>
            <p14:sldId id="1285"/>
            <p14:sldId id="1286"/>
            <p14:sldId id="1288"/>
            <p14:sldId id="1306"/>
            <p14:sldId id="1311"/>
            <p14:sldId id="1312"/>
            <p14:sldId id="1292"/>
            <p14:sldId id="1313"/>
            <p14:sldId id="1314"/>
            <p14:sldId id="1315"/>
            <p14:sldId id="1293"/>
            <p14:sldId id="1316"/>
            <p14:sldId id="1305"/>
            <p14:sldId id="1319"/>
            <p14:sldId id="1294"/>
            <p14:sldId id="1298"/>
            <p14:sldId id="1320"/>
            <p14:sldId id="1304"/>
            <p14:sldId id="1295"/>
            <p14:sldId id="1321"/>
            <p14:sldId id="1296"/>
            <p14:sldId id="1299"/>
            <p14:sldId id="1307"/>
            <p14:sldId id="1290"/>
            <p14:sldId id="1300"/>
            <p14:sldId id="1301"/>
            <p14:sldId id="1302"/>
            <p14:sldId id="1172"/>
          </p14:sldIdLst>
        </p14:section>
        <p14:section name="TODO" id="{08429E70-B55C-8E4F-9E64-DF8A2D6470B8}">
          <p14:sldIdLst>
            <p14:sldId id="1317"/>
            <p14:sldId id="1309"/>
            <p14:sldId id="1291"/>
            <p14:sldId id="1214"/>
            <p14:sldId id="1215"/>
            <p14:sldId id="1216"/>
            <p14:sldId id="1217"/>
            <p14:sldId id="121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615FC572-395F-0BE5-3A13-6D29A9AFCF9C}" name="Анастасия Гулина" initials="АГ" userId="f8f6dd6e44e3e1cf" providerId="Windows Live"/>
  <p188:author id="{1A7A13B1-6EA0-3C45-AB86-D1CB94BFF31A}" name="8325" initials="88" userId="S::A8325@365v.me::1419fd5f-a502-4bf1-baf7-0c545161aea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5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Краснова Ольга" initials="КО" lastIdx="26" clrIdx="1">
    <p:extLst>
      <p:ext uri="{19B8F6BF-5375-455C-9EA6-DF929625EA0E}">
        <p15:presenceInfo xmlns:p15="http://schemas.microsoft.com/office/powerpoint/2012/main" userId="Краснова Ольг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1F5FA"/>
    <a:srgbClr val="CDDBEB"/>
    <a:srgbClr val="535456"/>
    <a:srgbClr val="DCE3E8"/>
    <a:srgbClr val="878A8E"/>
    <a:srgbClr val="94FF3D"/>
    <a:srgbClr val="F1F4FA"/>
    <a:srgbClr val="FF0032"/>
    <a:srgbClr val="DDE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24" autoAdjust="0"/>
    <p:restoredTop sz="92593" autoAdjust="0"/>
  </p:normalViewPr>
  <p:slideViewPr>
    <p:cSldViewPr snapToGrid="0" snapToObjects="1">
      <p:cViewPr varScale="1">
        <p:scale>
          <a:sx n="125" d="100"/>
          <a:sy n="125" d="100"/>
        </p:scale>
        <p:origin x="168" y="704"/>
      </p:cViewPr>
      <p:guideLst/>
    </p:cSldViewPr>
  </p:slideViewPr>
  <p:outlineViewPr>
    <p:cViewPr>
      <p:scale>
        <a:sx n="33" d="100"/>
        <a:sy n="33" d="100"/>
      </p:scale>
      <p:origin x="0" y="-1472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9004"/>
    </p:cViewPr>
  </p:sorterViewPr>
  <p:notesViewPr>
    <p:cSldViewPr snapToGrid="0" snapToObjects="1" showGuides="1">
      <p:cViewPr varScale="1">
        <p:scale>
          <a:sx n="121" d="100"/>
          <a:sy n="121" d="100"/>
        </p:scale>
        <p:origin x="469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microsoft.com/office/2018/10/relationships/authors" Target="author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commentAuthors" Target="commentAuthor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2.fntdata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5.fntdata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font" Target="fonts/font3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261444-9200-C53A-04E8-A96E80BD8F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>
              <a:latin typeface="MTS Text" panose="020B03060201020203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A3C5E-75A3-F792-473E-0E4C090AF0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3C4EA-9DD4-6B4F-9AC5-C7C5698CA2C0}" type="datetimeFigureOut">
              <a:rPr lang="en-RU" smtClean="0">
                <a:latin typeface="MTS Text" panose="020B0306020102020303" pitchFamily="34" charset="0"/>
              </a:rPr>
              <a:t>9/23/25</a:t>
            </a:fld>
            <a:endParaRPr lang="en-RU">
              <a:latin typeface="MTS Text" panose="020B03060201020203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4FFFC-BD81-FA2F-B8BA-FFB756669F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>
              <a:latin typeface="MTS Text" panose="020B03060201020203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AA6FE-2E2D-02EA-DF95-03FA3541DA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1D796-2725-DB46-B633-7F01878E0417}" type="slidenum">
              <a:rPr lang="en-RU" smtClean="0">
                <a:latin typeface="MTS Text" panose="020B0306020102020303" pitchFamily="34" charset="0"/>
              </a:rPr>
              <a:t>‹#›</a:t>
            </a:fld>
            <a:endParaRPr lang="en-RU">
              <a:latin typeface="MTS Text" panose="020B0306020102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73508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TS Text" panose="020B0306020102020303" pitchFamily="34" charset="0"/>
              </a:defRPr>
            </a:lvl1pPr>
          </a:lstStyle>
          <a:p>
            <a:fld id="{30C2EC30-7318-4140-AB7E-7A453A13E346}" type="datetimeFigureOut">
              <a:rPr lang="ru-RU" smtClean="0"/>
              <a:pPr/>
              <a:t>23.09.2025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TS Text" panose="020B0306020102020303" pitchFamily="34" charset="0"/>
              </a:defRPr>
            </a:lvl1pPr>
          </a:lstStyle>
          <a:p>
            <a:fld id="{FB9DBB27-19F2-BA47-9626-C091B64D844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219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1pPr>
    <a:lvl2pPr marL="483660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2pPr>
    <a:lvl3pPr marL="967318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3pPr>
    <a:lvl4pPr marL="1450978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4pPr>
    <a:lvl5pPr marL="1934638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5pPr>
    <a:lvl6pPr marL="2418298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6pPr>
    <a:lvl7pPr marL="2901958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7pPr>
    <a:lvl8pPr marL="3385618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8pPr>
    <a:lvl9pPr marL="3869277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слайд: типовая архитектура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7155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4549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избежать лишних </a:t>
            </a:r>
            <a:r>
              <a:rPr lang="ru-RU" dirty="0" err="1"/>
              <a:t>снепшотов</a:t>
            </a:r>
            <a:r>
              <a:rPr lang="ru-RU" dirty="0"/>
              <a:t> при рестарте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0437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0121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</a:t>
            </a:r>
            <a:r>
              <a:rPr lang="en-US" dirty="0"/>
              <a:t>ad-hoc </a:t>
            </a:r>
            <a:r>
              <a:rPr lang="ru-RU" dirty="0" err="1"/>
              <a:t>снепшоты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3385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1325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 и сигнальная таблица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91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сигнальная таблица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1630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8147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длинные транзакции при блокирующем </a:t>
            </a:r>
            <a:r>
              <a:rPr lang="ru-RU" dirty="0" err="1"/>
              <a:t>снепшоте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0426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почему длинные транзакции – плохо (горизонт событий)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073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примеры кода, </a:t>
            </a:r>
            <a:r>
              <a:rPr lang="ru-RU" dirty="0" err="1"/>
              <a:t>испольуземые</a:t>
            </a:r>
            <a:r>
              <a:rPr lang="ru-RU" dirty="0"/>
              <a:t> версии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50002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что можно и что нельзя удалять (</a:t>
            </a:r>
            <a:r>
              <a:rPr lang="en-US" dirty="0"/>
              <a:t>VACUUM</a:t>
            </a:r>
            <a:r>
              <a:rPr lang="ru-RU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9220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видимости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2064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решение с </a:t>
            </a:r>
            <a:r>
              <a:rPr lang="ru-RU" dirty="0" err="1"/>
              <a:t>инкрементальынм</a:t>
            </a:r>
            <a:r>
              <a:rPr lang="ru-RU" dirty="0"/>
              <a:t> </a:t>
            </a:r>
            <a:r>
              <a:rPr lang="ru-RU" dirty="0" err="1"/>
              <a:t>снепшотом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3908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1145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6815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визуализация разбиения на </a:t>
            </a:r>
            <a:r>
              <a:rPr lang="ru-RU" dirty="0" err="1"/>
              <a:t>чанки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9846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инкрементальный </a:t>
            </a:r>
            <a:r>
              <a:rPr lang="ru-RU" dirty="0" err="1"/>
              <a:t>снепшот</a:t>
            </a:r>
            <a:r>
              <a:rPr lang="ru-RU" dirty="0"/>
              <a:t> без ПК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86404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57521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85165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300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начальные условия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8135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ускорить </a:t>
            </a:r>
            <a:r>
              <a:rPr lang="ru-RU" dirty="0" err="1"/>
              <a:t>снепшот</a:t>
            </a:r>
            <a:r>
              <a:rPr lang="ru-RU" dirty="0"/>
              <a:t> в целом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89331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93586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</a:t>
            </a:r>
            <a:r>
              <a:rPr lang="ru-RU" dirty="0" err="1"/>
              <a:t>снепшот</a:t>
            </a:r>
            <a:r>
              <a:rPr lang="ru-RU" dirty="0"/>
              <a:t> не запускается после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025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43859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инкрементальный </a:t>
            </a:r>
            <a:r>
              <a:rPr lang="ru-RU" dirty="0" err="1"/>
              <a:t>снепшот</a:t>
            </a:r>
            <a:r>
              <a:rPr lang="ru-RU" dirty="0"/>
              <a:t> падает с ошибкой об отсутствии схемы таблицы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836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снизить нагрузку от </a:t>
            </a:r>
            <a:r>
              <a:rPr lang="ru-RU" dirty="0" err="1"/>
              <a:t>снепшотов</a:t>
            </a:r>
            <a:r>
              <a:rPr lang="ru-RU" dirty="0"/>
              <a:t> (каждый </a:t>
            </a:r>
            <a:r>
              <a:rPr lang="ru-RU" dirty="0" err="1"/>
              <a:t>снепшот</a:t>
            </a:r>
            <a:r>
              <a:rPr lang="ru-RU" dirty="0"/>
              <a:t> – обычный </a:t>
            </a:r>
            <a:r>
              <a:rPr lang="ru-RU" dirty="0" err="1"/>
              <a:t>селект</a:t>
            </a:r>
            <a:r>
              <a:rPr lang="ru-RU" dirty="0"/>
              <a:t> в БД)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46332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снизить нагрузку от </a:t>
            </a:r>
            <a:r>
              <a:rPr lang="ru-RU" dirty="0" err="1"/>
              <a:t>снепшотов</a:t>
            </a:r>
            <a:r>
              <a:rPr lang="ru-RU" dirty="0"/>
              <a:t> (каждый </a:t>
            </a:r>
            <a:r>
              <a:rPr lang="ru-RU" dirty="0" err="1"/>
              <a:t>снепшот</a:t>
            </a:r>
            <a:r>
              <a:rPr lang="ru-RU" dirty="0"/>
              <a:t> – обычный </a:t>
            </a:r>
            <a:r>
              <a:rPr lang="ru-RU" dirty="0" err="1"/>
              <a:t>селект</a:t>
            </a:r>
            <a:r>
              <a:rPr lang="ru-RU" dirty="0"/>
              <a:t> в БД)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81599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37405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надежность и мониторинг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30387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редко обновляемые таблицы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6285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</a:t>
            </a:r>
            <a:r>
              <a:rPr lang="ru-RU" dirty="0" err="1"/>
              <a:t>оффсетов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7690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11996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</a:t>
            </a:r>
            <a:r>
              <a:rPr lang="en-US" dirty="0"/>
              <a:t>heartbeat </a:t>
            </a:r>
            <a:r>
              <a:rPr lang="ru-RU" dirty="0"/>
              <a:t>таблицы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4772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63446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</a:t>
            </a:r>
            <a:r>
              <a:rPr lang="en-US" dirty="0"/>
              <a:t>not enough disk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74164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97744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мониторинг репликации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3650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41063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88671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запроса для мониторинга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22672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акцент на </a:t>
            </a:r>
            <a:r>
              <a:rPr lang="en-US" dirty="0" err="1"/>
              <a:t>pg_wal_lsn_diff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5155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с данными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26135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мониторинг </a:t>
            </a:r>
            <a:r>
              <a:rPr lang="ru-RU" dirty="0" err="1"/>
              <a:t>бизнесовых</a:t>
            </a:r>
            <a:r>
              <a:rPr lang="ru-RU" dirty="0"/>
              <a:t> показателей репликации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36616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27203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81928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29246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63551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76962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37364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3166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12428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6622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слот и публикация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24066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48896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281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35972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98497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00913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56092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84016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69015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611918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5190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начальный </a:t>
            </a:r>
            <a:r>
              <a:rPr lang="ru-RU" dirty="0" err="1"/>
              <a:t>снепшот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87992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90491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8761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26867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44940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88514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503664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815706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93557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89446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959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начальный </a:t>
            </a:r>
            <a:r>
              <a:rPr lang="ru-RU" dirty="0" err="1"/>
              <a:t>снепшот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41661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0090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изменение списка реплицируемых таблиц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934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13" b="26514"/>
          <a:stretch>
            <a:fillRect/>
          </a:stretch>
        </p:blipFill>
        <p:spPr>
          <a:xfrm>
            <a:off x="6361888" y="2430055"/>
            <a:ext cx="5838501" cy="445200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361" y="736951"/>
            <a:ext cx="965755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5400" kern="1200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НАЗВАНИЕ ПРЕЗЕНТАЦИИ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lvl="0"/>
            <a:r>
              <a:rPr lang="ru-RU" dirty="0"/>
              <a:t>Дескриптор в 1-2 строки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31A6E3-DE61-4BB4-A79D-41DEE5D1E6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6800" y="-3174"/>
            <a:ext cx="1285200" cy="12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4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792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866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3479213" y="4631781"/>
            <a:ext cx="2540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3479213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2590800"/>
            <a:ext cx="2671763" cy="35052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Фотография спикера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C58DFCD-BC33-4381-8361-F0DD8C4712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37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7835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7909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783513" y="4631781"/>
            <a:ext cx="2556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783513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507377" y="2582468"/>
            <a:ext cx="0" cy="351353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94D1ABD-79A5-4C5F-9422-ADDB1181F6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42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792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866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3479213" y="4219608"/>
            <a:ext cx="2540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3479213" y="4737760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2590800"/>
            <a:ext cx="2671763" cy="30480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Фотография спикера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BBA3826-C89B-4390-BD92-A29C79FDFF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55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790919" y="4219608"/>
            <a:ext cx="2540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790919" y="4737760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507377" y="2582468"/>
            <a:ext cx="0" cy="305633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7835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7909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AED757-44E5-4492-81F2-50847EBCDC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83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910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О спикере</a:t>
            </a:r>
            <a:endParaRPr lang="en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5222668" y="1456494"/>
            <a:ext cx="6355879" cy="560313"/>
          </a:xfrm>
        </p:spPr>
        <p:txBody>
          <a:bodyPr/>
          <a:lstStyle>
            <a:lvl1pPr>
              <a:defRPr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Фамилия Имя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5222668" y="2016475"/>
            <a:ext cx="6355879" cy="659551"/>
          </a:xfrm>
        </p:spPr>
        <p:txBody>
          <a:bodyPr/>
          <a:lstStyle>
            <a:lvl1pPr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5222668" y="3065885"/>
            <a:ext cx="6355879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Мой опыт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5222668" y="3505364"/>
            <a:ext cx="6355879" cy="659551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Описание опыта в одну или несколько строк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5222668" y="4890977"/>
            <a:ext cx="6355879" cy="443852"/>
          </a:xfrm>
        </p:spPr>
        <p:txBody>
          <a:bodyPr/>
          <a:lstStyle>
            <a:lvl1pPr>
              <a:defRPr lang="ru-RU" sz="2400" b="0" i="0" kern="12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О себе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5222668" y="5334497"/>
            <a:ext cx="6355879" cy="659551"/>
          </a:xfrm>
        </p:spPr>
        <p:txBody>
          <a:bodyPr/>
          <a:lstStyle>
            <a:lvl1pPr marL="457200" indent="-457200">
              <a:defRPr lang="ru-RU" sz="1800" b="0" i="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ru-RU" dirty="0"/>
              <a:t>Несколько фактов о себе в одну или несколько строк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1104900"/>
            <a:ext cx="4119408" cy="52451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 sz="2000" dirty="0">
                <a:ea typeface="+mn-ea"/>
              </a:defRPr>
            </a:lvl1pPr>
          </a:lstStyle>
          <a:p>
            <a:pPr lvl="0" algn="ctr"/>
            <a:r>
              <a:rPr lang="ru-RU" dirty="0"/>
              <a:t>Фотография спикера</a:t>
            </a:r>
          </a:p>
        </p:txBody>
      </p:sp>
    </p:spTree>
    <p:extLst>
      <p:ext uri="{BB962C8B-B14F-4D97-AF65-F5344CB8AC3E}">
        <p14:creationId xmlns:p14="http://schemas.microsoft.com/office/powerpoint/2010/main" val="1816658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ажением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Слайд с изображением</a:t>
            </a:r>
            <a:endParaRPr lang="en-RU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515938" y="1104900"/>
            <a:ext cx="11168062" cy="5245100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Поле</a:t>
            </a:r>
            <a:r>
              <a:rPr lang="en-US" dirty="0"/>
              <a:t>,</a:t>
            </a:r>
            <a:r>
              <a:rPr lang="ru-RU" dirty="0"/>
              <a:t> в которое можно расположить </a:t>
            </a:r>
            <a:br>
              <a:rPr lang="ru-RU" dirty="0"/>
            </a:br>
            <a:r>
              <a:rPr lang="ru-RU" dirty="0"/>
              <a:t>изображение</a:t>
            </a:r>
            <a:r>
              <a:rPr lang="en-US" dirty="0"/>
              <a:t>,</a:t>
            </a:r>
            <a:r>
              <a:rPr lang="ru-RU" dirty="0"/>
              <a:t> скриншот кода или схемы</a:t>
            </a:r>
          </a:p>
        </p:txBody>
      </p:sp>
    </p:spTree>
    <p:extLst>
      <p:ext uri="{BB962C8B-B14F-4D97-AF65-F5344CB8AC3E}">
        <p14:creationId xmlns:p14="http://schemas.microsoft.com/office/powerpoint/2010/main" val="39162995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ажением и контентом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5224984" y="1104900"/>
            <a:ext cx="5634699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5224983" y="1544379"/>
            <a:ext cx="5634699" cy="65955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kern="1200" baseline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Текстовое описание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Слайд с изображением</a:t>
            </a:r>
            <a:r>
              <a:rPr lang="en-US" dirty="0"/>
              <a:t> </a:t>
            </a:r>
            <a:r>
              <a:rPr lang="ru-RU" dirty="0"/>
              <a:t>и контентом</a:t>
            </a:r>
            <a:endParaRPr lang="en-RU" dirty="0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224983" y="2215690"/>
            <a:ext cx="563470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5224983" y="3409434"/>
            <a:ext cx="563470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515938" y="1104900"/>
            <a:ext cx="4117708" cy="5245100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dirty="0">
                <a:solidFill>
                  <a:srgbClr val="FF0000"/>
                </a:solidFill>
                <a:ea typeface="+mn-ea"/>
              </a:defRPr>
            </a:lvl1pPr>
          </a:lstStyle>
          <a:p>
            <a:pPr lvl="0" algn="ctr"/>
            <a:r>
              <a:rPr lang="ru-RU" dirty="0"/>
              <a:t>Поле</a:t>
            </a:r>
            <a:r>
              <a:rPr lang="en-US" dirty="0"/>
              <a:t>,</a:t>
            </a:r>
            <a:r>
              <a:rPr lang="ru-RU" dirty="0"/>
              <a:t> в которое можно расположить </a:t>
            </a:r>
            <a:br>
              <a:rPr lang="ru-RU" dirty="0"/>
            </a:br>
            <a:r>
              <a:rPr lang="ru-RU" dirty="0"/>
              <a:t>изображение</a:t>
            </a:r>
            <a:r>
              <a:rPr lang="en-US" dirty="0"/>
              <a:t>,</a:t>
            </a:r>
            <a:r>
              <a:rPr lang="ru-RU" dirty="0"/>
              <a:t> скриншот кода или схемы</a:t>
            </a:r>
          </a:p>
        </p:txBody>
      </p:sp>
    </p:spTree>
    <p:extLst>
      <p:ext uri="{BB962C8B-B14F-4D97-AF65-F5344CB8AC3E}">
        <p14:creationId xmlns:p14="http://schemas.microsoft.com/office/powerpoint/2010/main" val="40073365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контентом в 2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148" y="45562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Контент в 2 колонки</a:t>
            </a:r>
            <a:endParaRPr lang="en-RU" dirty="0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1104900"/>
            <a:ext cx="5026230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6172200" y="1544379"/>
            <a:ext cx="5026230" cy="65955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kern="1200" baseline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Текстовое описание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15938" y="1104900"/>
            <a:ext cx="5026230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1544379"/>
            <a:ext cx="5026230" cy="65955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kern="1200" baseline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Текстовое описание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515938" y="2215690"/>
            <a:ext cx="502623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515938" y="3409434"/>
            <a:ext cx="502623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172200" y="2215690"/>
            <a:ext cx="502623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6172200" y="3409434"/>
            <a:ext cx="502623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</p:spTree>
    <p:extLst>
      <p:ext uri="{BB962C8B-B14F-4D97-AF65-F5344CB8AC3E}">
        <p14:creationId xmlns:p14="http://schemas.microsoft.com/office/powerpoint/2010/main" val="2642446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контентом в 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15939" y="1104900"/>
            <a:ext cx="3234026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515939" y="1544379"/>
            <a:ext cx="3234026" cy="65955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ru-RU" sz="20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Текстовое описание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4279251" y="1104900"/>
            <a:ext cx="3251200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4279251" y="1544379"/>
            <a:ext cx="3251200" cy="65955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ru-RU" sz="20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Текстовое описание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8059738" y="1104900"/>
            <a:ext cx="3529589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8059738" y="1544379"/>
            <a:ext cx="3529589" cy="65955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ru-RU" sz="20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Текстовое описание</a:t>
            </a:r>
          </a:p>
        </p:txBody>
      </p:sp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32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148" y="45562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Контент в 3 колонки</a:t>
            </a:r>
            <a:endParaRPr lang="en-RU" dirty="0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32" hasCustomPrompt="1"/>
          </p:nvPr>
        </p:nvSpPr>
        <p:spPr>
          <a:xfrm>
            <a:off x="515939" y="2215690"/>
            <a:ext cx="3234026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33" hasCustomPrompt="1"/>
          </p:nvPr>
        </p:nvSpPr>
        <p:spPr>
          <a:xfrm>
            <a:off x="515939" y="3409434"/>
            <a:ext cx="3234026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34" hasCustomPrompt="1"/>
          </p:nvPr>
        </p:nvSpPr>
        <p:spPr>
          <a:xfrm>
            <a:off x="4279251" y="2215690"/>
            <a:ext cx="325120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5" hasCustomPrompt="1"/>
          </p:nvPr>
        </p:nvSpPr>
        <p:spPr>
          <a:xfrm>
            <a:off x="4279251" y="3409434"/>
            <a:ext cx="325120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36" hasCustomPrompt="1"/>
          </p:nvPr>
        </p:nvSpPr>
        <p:spPr>
          <a:xfrm>
            <a:off x="8059737" y="2215690"/>
            <a:ext cx="352959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37" hasCustomPrompt="1"/>
          </p:nvPr>
        </p:nvSpPr>
        <p:spPr>
          <a:xfrm>
            <a:off x="8059737" y="3409434"/>
            <a:ext cx="352959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</p:spTree>
    <p:extLst>
      <p:ext uri="{BB962C8B-B14F-4D97-AF65-F5344CB8AC3E}">
        <p14:creationId xmlns:p14="http://schemas.microsoft.com/office/powerpoint/2010/main" val="590067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заголовком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500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361" y="736951"/>
            <a:ext cx="965755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5400" kern="1200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НАЗВАНИЕ ПРЕЗЕНТАЦИИ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Дескриптор в 1-2 строки</a:t>
            </a:r>
          </a:p>
        </p:txBody>
      </p:sp>
      <p:pic>
        <p:nvPicPr>
          <p:cNvPr id="10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9994" y="1293444"/>
            <a:ext cx="5682005" cy="5564556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08A5FD2-4221-41D9-B508-732D5C8199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86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головком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4">
            <a:extLst>
              <a:ext uri="{FF2B5EF4-FFF2-40B4-BE49-F238E27FC236}">
                <a16:creationId xmlns:a16="http://schemas.microsoft.com/office/drawing/2014/main" id="{AE89D33F-28CF-417A-B627-FCE643CE3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864" y="161991"/>
            <a:ext cx="10759604" cy="29048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accent6"/>
                </a:solidFill>
                <a:ea typeface="MTS Text" panose="020B0306020102020303" pitchFamily="34" charset="0"/>
              </a:defRPr>
            </a:lvl1pPr>
            <a:lvl5pPr>
              <a:defRPr/>
            </a:lvl5pPr>
          </a:lstStyle>
          <a:p>
            <a:pPr lvl="0"/>
            <a:r>
              <a:rPr lang="ru-RU" dirty="0"/>
              <a:t>Рубрикатор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97165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2 плаш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A7FD6CB-B94C-1537-6FDF-8DAB8E8424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1771796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1400" b="0" i="0" kern="1200" dirty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4F34D1D4-7AC9-FF0F-FB90-D595793874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2326" y="1771796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0585E11C-8EAB-AE7A-E7DC-BBE49AF004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563" y="4503714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8" name="Рисунок 14">
            <a:extLst>
              <a:ext uri="{FF2B5EF4-FFF2-40B4-BE49-F238E27FC236}">
                <a16:creationId xmlns:a16="http://schemas.microsoft.com/office/drawing/2014/main" id="{547FFBCB-563B-11F6-F4C6-9A05EDEB85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62326" y="4503714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8591279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лок с 2 плаш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31135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31135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A7FD6CB-B94C-1537-6FDF-8DAB8E8424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3489294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1400" b="0" i="0" kern="1200" dirty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4F34D1D4-7AC9-FF0F-FB90-D595793874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2326" y="3489294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0585E11C-8EAB-AE7A-E7DC-BBE49AF004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563" y="1374135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8" name="Рисунок 14">
            <a:extLst>
              <a:ext uri="{FF2B5EF4-FFF2-40B4-BE49-F238E27FC236}">
                <a16:creationId xmlns:a16="http://schemas.microsoft.com/office/drawing/2014/main" id="{547FFBCB-563B-11F6-F4C6-9A05EDEB85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62326" y="1374135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4123082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4 плаш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5">
            <a:extLst>
              <a:ext uri="{FF2B5EF4-FFF2-40B4-BE49-F238E27FC236}">
                <a16:creationId xmlns:a16="http://schemas.microsoft.com/office/drawing/2014/main" id="{9DB5E251-F60A-72D0-BAD2-1FB2711EC1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563" y="4088242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535D68CC-7CD2-A79A-E5F3-DB9574E690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63" y="4463777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63" y="1775712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1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540" y="1775712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4" name="Текст 5">
            <a:extLst>
              <a:ext uri="{FF2B5EF4-FFF2-40B4-BE49-F238E27FC236}">
                <a16:creationId xmlns:a16="http://schemas.microsoft.com/office/drawing/2014/main" id="{073566D6-4816-EFF8-17D7-AB6F98F28BB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61540" y="4089246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600208F0-78F3-84AE-C4E4-3EA276979E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61540" y="4464781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34338624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4 плашками_2 (+иконк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92383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A7FD6CB-B94C-1537-6FDF-8DAB8E8424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2294654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1BF843B6-34BF-3082-21C0-3088154C017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563" y="1356812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E7838CAB-0F88-4F80-900D-69976A1E6A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74845" y="192383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555764E7-A5ED-4F44-A1AC-57015528E6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4845" y="2294654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958C07CD-2833-5175-7FFE-DE5882D9FFD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74845" y="1356812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FF8765E0-FF19-299F-1AD6-3A08ACBFA8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563" y="4573893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38D44D88-D18E-C09F-AA7F-F8FAE81646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7563" y="4944716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68E94CE1-9F71-1809-102F-8B28F19475F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7563" y="4006874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D8BD6A01-24A9-EA19-EC98-BA74089FDB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4845" y="4573893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25FB8D0F-E23F-1C5D-2ACD-2288671255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4845" y="4944716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2C0C9042-A59F-8FB4-9710-9F104F1C74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4845" y="4006874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8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86862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4 плашками_3 (+нумераци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5">
            <a:extLst>
              <a:ext uri="{FF2B5EF4-FFF2-40B4-BE49-F238E27FC236}">
                <a16:creationId xmlns:a16="http://schemas.microsoft.com/office/drawing/2014/main" id="{2D279252-7F34-C93A-4FDB-8F1A4C0A10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B897C723-AD69-9957-3967-27DF39D620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C277F580-9869-1DCA-E34C-750F716498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01</a:t>
            </a:r>
          </a:p>
        </p:txBody>
      </p:sp>
      <p:sp>
        <p:nvSpPr>
          <p:cNvPr id="33" name="Текст 5">
            <a:extLst>
              <a:ext uri="{FF2B5EF4-FFF2-40B4-BE49-F238E27FC236}">
                <a16:creationId xmlns:a16="http://schemas.microsoft.com/office/drawing/2014/main" id="{6845E47E-B687-4D30-3CB4-4E56EF928C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4" name="Текст 11">
            <a:extLst>
              <a:ext uri="{FF2B5EF4-FFF2-40B4-BE49-F238E27FC236}">
                <a16:creationId xmlns:a16="http://schemas.microsoft.com/office/drawing/2014/main" id="{FF924319-2882-A22B-8AF5-8D747DDFCA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7563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5" name="Текст 24">
            <a:extLst>
              <a:ext uri="{FF2B5EF4-FFF2-40B4-BE49-F238E27FC236}">
                <a16:creationId xmlns:a16="http://schemas.microsoft.com/office/drawing/2014/main" id="{513E23E3-802B-9B43-EB71-927EFFCDDF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563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02</a:t>
            </a:r>
          </a:p>
        </p:txBody>
      </p:sp>
      <p:sp>
        <p:nvSpPr>
          <p:cNvPr id="37" name="Текст 5">
            <a:extLst>
              <a:ext uri="{FF2B5EF4-FFF2-40B4-BE49-F238E27FC236}">
                <a16:creationId xmlns:a16="http://schemas.microsoft.com/office/drawing/2014/main" id="{D8A1096C-BB4B-8CFF-66DC-712797EDC9C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73315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8" name="Текст 11">
            <a:extLst>
              <a:ext uri="{FF2B5EF4-FFF2-40B4-BE49-F238E27FC236}">
                <a16:creationId xmlns:a16="http://schemas.microsoft.com/office/drawing/2014/main" id="{BC166231-D35A-53C6-6CDF-485786260B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73315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9" name="Текст 24">
            <a:extLst>
              <a:ext uri="{FF2B5EF4-FFF2-40B4-BE49-F238E27FC236}">
                <a16:creationId xmlns:a16="http://schemas.microsoft.com/office/drawing/2014/main" id="{58971973-F95B-212A-180B-ECCE277F99E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73315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03</a:t>
            </a:r>
          </a:p>
        </p:txBody>
      </p:sp>
      <p:sp>
        <p:nvSpPr>
          <p:cNvPr id="41" name="Текст 5">
            <a:extLst>
              <a:ext uri="{FF2B5EF4-FFF2-40B4-BE49-F238E27FC236}">
                <a16:creationId xmlns:a16="http://schemas.microsoft.com/office/drawing/2014/main" id="{21C50F99-1297-E7AD-5678-A0025E3FF3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73315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2" name="Текст 11">
            <a:extLst>
              <a:ext uri="{FF2B5EF4-FFF2-40B4-BE49-F238E27FC236}">
                <a16:creationId xmlns:a16="http://schemas.microsoft.com/office/drawing/2014/main" id="{00CF3813-C944-D82A-DF7B-155051A6418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73315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3" name="Текст 24">
            <a:extLst>
              <a:ext uri="{FF2B5EF4-FFF2-40B4-BE49-F238E27FC236}">
                <a16:creationId xmlns:a16="http://schemas.microsoft.com/office/drawing/2014/main" id="{344E8BE9-0A1F-C9CC-868B-D31A7735D8F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473315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04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45689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6 плаш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7563" y="5372863"/>
            <a:ext cx="4793965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61540" y="5372863"/>
            <a:ext cx="4814002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99321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9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62326" y="499321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8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563" y="1775713"/>
            <a:ext cx="4793965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540" y="1775713"/>
            <a:ext cx="4814002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7563" y="3605510"/>
            <a:ext cx="4793965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61540" y="3605510"/>
            <a:ext cx="4814002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4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322585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62326" y="322585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1024846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8 плаш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563" y="1775713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540" y="1775713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4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8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7563" y="3126150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1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61540" y="3126150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4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274649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62326" y="274649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0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7563" y="4511454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1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61540" y="4516556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2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13180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3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62326" y="4136903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4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562" y="5877354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5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61540" y="5877354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7562" y="549770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2326" y="549770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27228891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2B57E1-F681-78E3-D876-BD483B3BED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0875" y="3051507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D9B8263-F279-20EA-DBDE-4662E2DB3F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8000" y="313522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2</a:t>
            </a:r>
            <a:endParaRPr lang="en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DFEFB6C4-6E03-201B-5FEF-4C0A7113E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0875" y="4184598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ED419F4-319E-D777-4FD4-AC4F20DBC6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8000" y="4268314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3</a:t>
            </a:r>
            <a:endParaRPr lang="en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479E2B3-FF83-FDC6-0CD2-4FE7DF3A13F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0875" y="5317690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AF7512D-8DBF-99FD-4928-8AB7E03A06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8000" y="5401406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4</a:t>
            </a:r>
            <a:endParaRPr lang="en-RU" dirty="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722BBA3-F0C4-B7AB-52DB-5277E2E2CC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0875" y="1918416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8926D86-4A4E-AED0-F97D-D6AC9ACBC4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000" y="2002132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01</a:t>
            </a:r>
            <a:endParaRPr lang="en-RU" dirty="0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A16CA9A-32DD-B1B0-A138-1C664E73D4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65075" y="3051507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5C764BB8-67F7-DB94-C10C-DF47A5AC83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200" y="313522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6</a:t>
            </a:r>
            <a:endParaRPr lang="en-RU" dirty="0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C57A201-149E-D084-BC86-796C180660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65075" y="4184598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7B5DA3C-24A9-77E7-FA1A-D404AC21FA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72200" y="4268314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7</a:t>
            </a:r>
            <a:endParaRPr lang="en-RU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941A4AC-C48F-11F7-7032-BD786BE35DC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65075" y="5317690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6D6267B-1A30-44EB-F35C-B4C8731B49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72200" y="5401406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8</a:t>
            </a:r>
            <a:endParaRPr lang="en-RU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0083AEF-4470-5714-BA78-B282C728A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65075" y="1918416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A92A44F-2691-D5B6-9F17-E32647C0065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2200" y="2002132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5</a:t>
            </a:r>
            <a:endParaRPr lang="en-RU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68978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B869C62F-906F-DC64-93B0-A34D3B92B3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475" y="23167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781EE23-3A16-BF5A-AD40-F129CD6DD8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475" y="19971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01</a:t>
            </a:r>
            <a:endParaRPr lang="en-RU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8D95B08-4685-5618-C299-01B45B847B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475" y="3822284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B115E02-261C-BBED-9AC8-08F8E1D4E9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475" y="3502671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2</a:t>
            </a:r>
            <a:endParaRPr lang="en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94B6E2-0961-3B2C-E160-3910277EFFD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475" y="53139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55D4CF19-F69A-F9A0-572F-B40D3D2CFC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475" y="49943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3</a:t>
            </a:r>
            <a:endParaRPr lang="en-RU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95EAB34-0B51-5E9E-5687-5DCE41460E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65273" y="23167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A5E1103-4169-2E1C-C574-0D19B0EA584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65273" y="19971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4</a:t>
            </a:r>
            <a:endParaRPr lang="en-RU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793CF08-12DC-41CE-C19C-18CDE6C88E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65273" y="3822284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39B90AD-837F-CDE0-AF18-BD0CFD0B690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65273" y="3502671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5</a:t>
            </a:r>
            <a:endParaRPr lang="en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22B66DF-CDAD-C588-AB07-A0AB584A6A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65273" y="53139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A9207DBD-A1C7-4E82-5FEC-D0CB99D8F8C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5273" y="49943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6</a:t>
            </a:r>
            <a:endParaRPr lang="en-RU" dirty="0"/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4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3863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361" y="736951"/>
            <a:ext cx="965755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5400" kern="1200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НАЗВАНИЕ ПРЕЗЕНТАЦИИ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Дескриптор в 1-2 строки</a:t>
            </a:r>
          </a:p>
        </p:txBody>
      </p:sp>
      <p:pic>
        <p:nvPicPr>
          <p:cNvPr id="10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2223" y="125065"/>
            <a:ext cx="6719777" cy="6732935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7BB102-9BFF-7E2C-FABE-DB89EF68C0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8800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478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51699E87-5431-F121-C5D5-293FEC085C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737" y="6296506"/>
            <a:ext cx="3103563" cy="2034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1200" b="0" i="0" spc="33" baseline="0">
                <a:solidFill>
                  <a:srgbClr val="535456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Место под сноску или под источник</a:t>
            </a:r>
            <a:endParaRPr lang="en-R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1" name="Таблица 7">
            <a:extLst>
              <a:ext uri="{FF2B5EF4-FFF2-40B4-BE49-F238E27FC236}">
                <a16:creationId xmlns:a16="http://schemas.microsoft.com/office/drawing/2014/main" id="{7B4875DA-860C-84F6-6561-C9F8F8C0B54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0928" y="1171852"/>
            <a:ext cx="11145134" cy="5124654"/>
          </a:xfrm>
        </p:spPr>
        <p:txBody>
          <a:bodyPr anchor="ctr"/>
          <a:lstStyle>
            <a:lvl1pPr algn="ctr">
              <a:defRPr sz="24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5062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A86975-4688-8C82-B576-8F5D6EEF8A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0572" y="1346200"/>
            <a:ext cx="4099655" cy="4536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Краткое текстовое описание данной таблицы, если оно требуется; вводное слово об</a:t>
            </a:r>
            <a:r>
              <a:rPr lang="en-US" dirty="0"/>
              <a:t> </a:t>
            </a:r>
            <a:r>
              <a:rPr lang="ru-RU" dirty="0"/>
              <a:t>информации в таблице</a:t>
            </a:r>
            <a:endParaRPr lang="en-RU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814F750F-20DE-16F5-D090-E9A153D15B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737" y="6296506"/>
            <a:ext cx="3103563" cy="2034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1200" b="0" i="0" spc="33" baseline="0">
                <a:solidFill>
                  <a:srgbClr val="535456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Место под сноску или под источник</a:t>
            </a:r>
            <a:endParaRPr lang="en-RU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756A53F3-8356-E90F-2816-169003758E0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0928" y="1269506"/>
            <a:ext cx="6345265" cy="4896343"/>
          </a:xfrm>
        </p:spPr>
        <p:txBody>
          <a:bodyPr anchor="ctr"/>
          <a:lstStyle>
            <a:lvl1pPr algn="ctr">
              <a:defRPr sz="24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1241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F95F1D9D-91AD-6231-617E-B392C87568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788" y="1271457"/>
            <a:ext cx="10435754" cy="4534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Краткое текстовое описание данной таблицы, если оно требуется; </a:t>
            </a:r>
            <a:br>
              <a:rPr lang="ru-RU" dirty="0"/>
            </a:br>
            <a:r>
              <a:rPr lang="ru-RU" dirty="0"/>
              <a:t>вводное слово об информации в таблице</a:t>
            </a:r>
            <a:endParaRPr lang="en-R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C474E9D-0942-6675-B4AF-7640B2C7C5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737" y="6296506"/>
            <a:ext cx="3103563" cy="2034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1200" b="0" i="0" spc="33" baseline="0">
                <a:solidFill>
                  <a:srgbClr val="535456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Место под сноску или под источник</a:t>
            </a:r>
            <a:endParaRPr lang="en-RU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756A53F3-8356-E90F-2816-169003758E0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15938" y="2183907"/>
            <a:ext cx="11145134" cy="3976342"/>
          </a:xfrm>
        </p:spPr>
        <p:txBody>
          <a:bodyPr anchor="ctr"/>
          <a:lstStyle>
            <a:lvl1pPr algn="ctr">
              <a:defRPr sz="24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2144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еребивочный слай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4564570" y="1443628"/>
            <a:ext cx="7627430" cy="5438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4E00DF-0F7D-2783-6A6F-C2C25054C3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8800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8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очный слайд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9994" y="1293444"/>
            <a:ext cx="5682005" cy="5564556"/>
          </a:xfrm>
          <a:prstGeom prst="rect">
            <a:avLst/>
          </a:prstGeom>
        </p:spPr>
      </p:pic>
      <p:sp>
        <p:nvSpPr>
          <p:cNvPr id="10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D6C018-E573-46FD-942F-80333436E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17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очный слай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4564570" y="1443628"/>
            <a:ext cx="7627430" cy="5438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4E00DF-0F7D-2783-6A6F-C2C25054C3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8800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очный слай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0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2223" y="125065"/>
            <a:ext cx="6719777" cy="6732935"/>
          </a:xfrm>
          <a:prstGeom prst="rect">
            <a:avLst/>
          </a:prstGeom>
        </p:spPr>
      </p:pic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9B1AB9-AD95-4F9C-9B0A-FFF5994BD7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79215" y="3345803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spcBef>
                <a:spcPts val="300"/>
              </a:spcBef>
              <a:defRPr lang="ru-RU" sz="20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86619" y="3926147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bg2">
                    <a:lumMod val="90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3479213" y="4631781"/>
            <a:ext cx="3635960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3479213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3352800"/>
            <a:ext cx="2671763" cy="27432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Фотография спикера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10AD2AB-89E8-479F-B0D3-F94B327BF2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7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31DCA6-4AE6-2AA2-DC64-B626BBBA3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148" y="3201207"/>
            <a:ext cx="5671053" cy="264180"/>
          </a:xfrm>
        </p:spPr>
        <p:txBody>
          <a:bodyPr lIns="0" anchor="ctr"/>
          <a:lstStyle>
            <a:lvl1pPr>
              <a:defRPr sz="1800" b="0" i="0">
                <a:solidFill>
                  <a:schemeClr val="accent2">
                    <a:lumMod val="75000"/>
                  </a:schemeClr>
                </a:solidFill>
                <a:latin typeface="+mn-lt"/>
                <a:ea typeface="MTS Wide Medium" panose="020B0306020102020303" pitchFamily="34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D4821DB-37BF-DE93-3A14-2AAEF8A29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149" y="2359963"/>
            <a:ext cx="5671052" cy="818663"/>
          </a:xfrm>
        </p:spPr>
        <p:txBody>
          <a:bodyPr anchor="b"/>
          <a:lstStyle>
            <a:lvl1pPr>
              <a:lnSpc>
                <a:spcPct val="80000"/>
              </a:lnSpc>
              <a:defRPr cap="none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ФИ спикера</a:t>
            </a:r>
          </a:p>
        </p:txBody>
      </p:sp>
      <p:sp>
        <p:nvSpPr>
          <p:cNvPr id="12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01149" y="3929789"/>
            <a:ext cx="2398082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01149" y="4447941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3" name="Рисунок 6">
            <a:extLst>
              <a:ext uri="{FF2B5EF4-FFF2-40B4-BE49-F238E27FC236}">
                <a16:creationId xmlns:a16="http://schemas.microsoft.com/office/drawing/2014/main" id="{20157C01-83CD-0D93-4CDA-5DD550C8AEB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78699" y="1400176"/>
            <a:ext cx="4398947" cy="4362450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Вставьте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B09C0F2-E145-4E45-AE0D-5B86F1ACD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44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789618" y="3345803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797022" y="3926147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789618" y="4631781"/>
            <a:ext cx="2398082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789618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/>
          <p:nvPr userDrawn="1"/>
        </p:nvCxnSpPr>
        <p:spPr>
          <a:xfrm>
            <a:off x="507377" y="3345803"/>
            <a:ext cx="0" cy="275019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A9368B1-592F-4D17-A8E1-8A5A135620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9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image" Target="../media/image3.svg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8C2397F-F942-DC46-9EA6-5BB12E6C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48" y="671256"/>
            <a:ext cx="10646027" cy="292517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заголовка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68E49F-55E7-BFC3-41C0-88BD23A9D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893775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sz="900" b="0" i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defRPr>
            </a:lvl1pPr>
          </a:lstStyle>
          <a:p>
            <a:pPr defTabSz="430123"/>
            <a:fld id="{A7E88AC1-0904-3C47-875C-3F6E82802988}" type="slidenum">
              <a:rPr lang="en-RU" smtClean="0"/>
              <a:pPr defTabSz="430123"/>
              <a:t>‹#›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2547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92" r:id="rId2"/>
    <p:sldLayoutId id="2147483893" r:id="rId3"/>
    <p:sldLayoutId id="2147483879" r:id="rId4"/>
    <p:sldLayoutId id="2147483891" r:id="rId5"/>
    <p:sldLayoutId id="2147483868" r:id="rId6"/>
    <p:sldLayoutId id="2147483882" r:id="rId7"/>
    <p:sldLayoutId id="2147483880" r:id="rId8"/>
    <p:sldLayoutId id="2147483901" r:id="rId9"/>
    <p:sldLayoutId id="2147483902" r:id="rId10"/>
    <p:sldLayoutId id="2147483903" r:id="rId11"/>
    <p:sldLayoutId id="2147483904" r:id="rId12"/>
    <p:sldLayoutId id="2147483905" r:id="rId13"/>
  </p:sldLayoutIdLst>
  <p:hf hdr="0" ftr="0" dt="0"/>
  <p:txStyles>
    <p:titleStyle>
      <a:lvl1pPr algn="l" defTabSz="967502" rtl="0" eaLnBrk="1" latinLnBrk="0" hangingPunct="1">
        <a:spcBef>
          <a:spcPct val="0"/>
        </a:spcBef>
        <a:buNone/>
        <a:defRPr lang="ru-RU" sz="5400" b="0" i="0" kern="1200" cap="all" spc="-71" baseline="0" dirty="0">
          <a:solidFill>
            <a:schemeClr val="tx1"/>
          </a:solidFill>
          <a:latin typeface="MTS Wide Medium" panose="020B0306020102020303" pitchFamily="34" charset="0"/>
          <a:ea typeface="MTS Wide Medium" panose="020B0306020102020303" pitchFamily="34" charset="0"/>
          <a:cs typeface="Arial Black" charset="0"/>
        </a:defRPr>
      </a:lvl1pPr>
    </p:titleStyle>
    <p:bodyStyle>
      <a:lvl1pPr marL="0" indent="0" algn="l" defTabSz="967502" rtl="0" eaLnBrk="1" latinLnBrk="0" hangingPunct="1">
        <a:spcBef>
          <a:spcPct val="20000"/>
        </a:spcBef>
        <a:buFontTx/>
        <a:buNone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483751" indent="0" algn="l" defTabSz="967502" rtl="0" eaLnBrk="1" latinLnBrk="0" hangingPunct="1">
        <a:spcBef>
          <a:spcPct val="20000"/>
        </a:spcBef>
        <a:buFontTx/>
        <a:buNone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967501" indent="0" algn="l" defTabSz="967502" rtl="0" eaLnBrk="1" latinLnBrk="0" hangingPunct="1">
        <a:spcBef>
          <a:spcPct val="20000"/>
        </a:spcBef>
        <a:buFontTx/>
        <a:buNone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451253" indent="0" algn="l" defTabSz="967502" rtl="0" eaLnBrk="1" latinLnBrk="0" hangingPunct="1">
        <a:spcBef>
          <a:spcPct val="20000"/>
        </a:spcBef>
        <a:buFontTx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935004" indent="0" algn="l" defTabSz="967502" rtl="0" eaLnBrk="1" latinLnBrk="0" hangingPunct="1">
        <a:spcBef>
          <a:spcPct val="20000"/>
        </a:spcBef>
        <a:buFontTx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0631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14438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62813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111885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751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7502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1253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5005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875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250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6257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70009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320" userDrawn="1">
          <p15:clr>
            <a:srgbClr val="F26B43"/>
          </p15:clr>
        </p15:guide>
        <p15:guide id="4" pos="818" userDrawn="1">
          <p15:clr>
            <a:srgbClr val="F26B43"/>
          </p15:clr>
        </p15:guide>
        <p15:guide id="5" pos="914" userDrawn="1">
          <p15:clr>
            <a:srgbClr val="F26B43"/>
          </p15:clr>
        </p15:guide>
        <p15:guide id="6" pos="1413" userDrawn="1">
          <p15:clr>
            <a:srgbClr val="F26B43"/>
          </p15:clr>
        </p15:guide>
        <p15:guide id="7" pos="1509" userDrawn="1">
          <p15:clr>
            <a:srgbClr val="F26B43"/>
          </p15:clr>
        </p15:guide>
        <p15:guide id="8" pos="2008" userDrawn="1">
          <p15:clr>
            <a:srgbClr val="F26B43"/>
          </p15:clr>
        </p15:guide>
        <p15:guide id="9" pos="2104" userDrawn="1">
          <p15:clr>
            <a:srgbClr val="F26B43"/>
          </p15:clr>
        </p15:guide>
        <p15:guide id="10" pos="2602" userDrawn="1">
          <p15:clr>
            <a:srgbClr val="F26B43"/>
          </p15:clr>
        </p15:guide>
        <p15:guide id="11" pos="2698" userDrawn="1">
          <p15:clr>
            <a:srgbClr val="F26B43"/>
          </p15:clr>
        </p15:guide>
        <p15:guide id="12" pos="3197" userDrawn="1">
          <p15:clr>
            <a:srgbClr val="F26B43"/>
          </p15:clr>
        </p15:guide>
        <p15:guide id="13" pos="3293" userDrawn="1">
          <p15:clr>
            <a:srgbClr val="F26B43"/>
          </p15:clr>
        </p15:guide>
        <p15:guide id="14" pos="3792" userDrawn="1">
          <p15:clr>
            <a:srgbClr val="F26B43"/>
          </p15:clr>
        </p15:guide>
        <p15:guide id="15" pos="3888" userDrawn="1">
          <p15:clr>
            <a:srgbClr val="F26B43"/>
          </p15:clr>
        </p15:guide>
        <p15:guide id="16" pos="4386" userDrawn="1">
          <p15:clr>
            <a:srgbClr val="F26B43"/>
          </p15:clr>
        </p15:guide>
        <p15:guide id="17" pos="4482" userDrawn="1">
          <p15:clr>
            <a:srgbClr val="F26B43"/>
          </p15:clr>
        </p15:guide>
        <p15:guide id="18" pos="4981" userDrawn="1">
          <p15:clr>
            <a:srgbClr val="F26B43"/>
          </p15:clr>
        </p15:guide>
        <p15:guide id="19" pos="5077" userDrawn="1">
          <p15:clr>
            <a:srgbClr val="F26B43"/>
          </p15:clr>
        </p15:guide>
        <p15:guide id="20" pos="5576" userDrawn="1">
          <p15:clr>
            <a:srgbClr val="F26B43"/>
          </p15:clr>
        </p15:guide>
        <p15:guide id="21" pos="5672" userDrawn="1">
          <p15:clr>
            <a:srgbClr val="F26B43"/>
          </p15:clr>
        </p15:guide>
        <p15:guide id="22" pos="6170" userDrawn="1">
          <p15:clr>
            <a:srgbClr val="F26B43"/>
          </p15:clr>
        </p15:guide>
        <p15:guide id="23" pos="6266" userDrawn="1">
          <p15:clr>
            <a:srgbClr val="F26B43"/>
          </p15:clr>
        </p15:guide>
        <p15:guide id="24" pos="6765" userDrawn="1">
          <p15:clr>
            <a:srgbClr val="F26B43"/>
          </p15:clr>
        </p15:guide>
        <p15:guide id="25" pos="6861" userDrawn="1">
          <p15:clr>
            <a:srgbClr val="F26B43"/>
          </p15:clr>
        </p15:guide>
        <p15:guide id="26" pos="7360" userDrawn="1">
          <p15:clr>
            <a:srgbClr val="F26B43"/>
          </p15:clr>
        </p15:guide>
        <p15:guide id="27" orient="horz" userDrawn="1">
          <p15:clr>
            <a:srgbClr val="F26B43"/>
          </p15:clr>
        </p15:guide>
        <p15:guide id="28" orient="horz" pos="4320" userDrawn="1">
          <p15:clr>
            <a:srgbClr val="F26B43"/>
          </p15:clr>
        </p15:guide>
        <p15:guide id="29" orient="horz" pos="480" userDrawn="1">
          <p15:clr>
            <a:srgbClr val="F26B43"/>
          </p15:clr>
        </p15:guide>
        <p15:guide id="30" orient="horz" pos="672" userDrawn="1">
          <p15:clr>
            <a:srgbClr val="F26B43"/>
          </p15:clr>
        </p15:guide>
        <p15:guide id="31" orient="horz" pos="768" userDrawn="1">
          <p15:clr>
            <a:srgbClr val="F26B43"/>
          </p15:clr>
        </p15:guide>
        <p15:guide id="32" orient="horz" pos="960" userDrawn="1">
          <p15:clr>
            <a:srgbClr val="F26B43"/>
          </p15:clr>
        </p15:guide>
        <p15:guide id="33" orient="horz" pos="1056" userDrawn="1">
          <p15:clr>
            <a:srgbClr val="F26B43"/>
          </p15:clr>
        </p15:guide>
        <p15:guide id="34" orient="horz" pos="1248" userDrawn="1">
          <p15:clr>
            <a:srgbClr val="F26B43"/>
          </p15:clr>
        </p15:guide>
        <p15:guide id="35" orient="horz" pos="1344" userDrawn="1">
          <p15:clr>
            <a:srgbClr val="F26B43"/>
          </p15:clr>
        </p15:guide>
        <p15:guide id="36" orient="horz" pos="1536" userDrawn="1">
          <p15:clr>
            <a:srgbClr val="F26B43"/>
          </p15:clr>
        </p15:guide>
        <p15:guide id="37" orient="horz" pos="1632" userDrawn="1">
          <p15:clr>
            <a:srgbClr val="F26B43"/>
          </p15:clr>
        </p15:guide>
        <p15:guide id="38" orient="horz" pos="1824" userDrawn="1">
          <p15:clr>
            <a:srgbClr val="F26B43"/>
          </p15:clr>
        </p15:guide>
        <p15:guide id="39" orient="horz" pos="1920" userDrawn="1">
          <p15:clr>
            <a:srgbClr val="F26B43"/>
          </p15:clr>
        </p15:guide>
        <p15:guide id="40" orient="horz" pos="2112" userDrawn="1">
          <p15:clr>
            <a:srgbClr val="F26B43"/>
          </p15:clr>
        </p15:guide>
        <p15:guide id="41" orient="horz" pos="2208" userDrawn="1">
          <p15:clr>
            <a:srgbClr val="F26B43"/>
          </p15:clr>
        </p15:guide>
        <p15:guide id="42" orient="horz" pos="2400" userDrawn="1">
          <p15:clr>
            <a:srgbClr val="F26B43"/>
          </p15:clr>
        </p15:guide>
        <p15:guide id="43" orient="horz" pos="2496" userDrawn="1">
          <p15:clr>
            <a:srgbClr val="F26B43"/>
          </p15:clr>
        </p15:guide>
        <p15:guide id="44" orient="horz" pos="2688" userDrawn="1">
          <p15:clr>
            <a:srgbClr val="F26B43"/>
          </p15:clr>
        </p15:guide>
        <p15:guide id="45" orient="horz" pos="2784" userDrawn="1">
          <p15:clr>
            <a:srgbClr val="F26B43"/>
          </p15:clr>
        </p15:guide>
        <p15:guide id="46" orient="horz" pos="2976" userDrawn="1">
          <p15:clr>
            <a:srgbClr val="F26B43"/>
          </p15:clr>
        </p15:guide>
        <p15:guide id="47" orient="horz" pos="3072" userDrawn="1">
          <p15:clr>
            <a:srgbClr val="F26B43"/>
          </p15:clr>
        </p15:guide>
        <p15:guide id="48" orient="horz" pos="3264" userDrawn="1">
          <p15:clr>
            <a:srgbClr val="F26B43"/>
          </p15:clr>
        </p15:guide>
        <p15:guide id="49" orient="horz" pos="3360" userDrawn="1">
          <p15:clr>
            <a:srgbClr val="F26B43"/>
          </p15:clr>
        </p15:guide>
        <p15:guide id="50" orient="horz" pos="3552" userDrawn="1">
          <p15:clr>
            <a:srgbClr val="F26B43"/>
          </p15:clr>
        </p15:guide>
        <p15:guide id="51" orient="horz" pos="3648" userDrawn="1">
          <p15:clr>
            <a:srgbClr val="F26B43"/>
          </p15:clr>
        </p15:guide>
        <p15:guide id="52" orient="horz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8C2397F-F942-DC46-9EA6-5BB12E6C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724521"/>
            <a:ext cx="11160125" cy="35858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574208-60C5-6FF5-D170-972CF8BF3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722703"/>
            <a:ext cx="11160124" cy="46225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F4EA691-3489-412A-83F4-8E85FA046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2098D5-EA51-E05E-6217-545530327DB2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0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59" r:id="rId2"/>
    <p:sldLayoutId id="2147483896" r:id="rId3"/>
    <p:sldLayoutId id="2147483897" r:id="rId4"/>
    <p:sldLayoutId id="2147483898" r:id="rId5"/>
    <p:sldLayoutId id="2147483895" r:id="rId6"/>
    <p:sldLayoutId id="2147483862" r:id="rId7"/>
    <p:sldLayoutId id="2147483885" r:id="rId8"/>
    <p:sldLayoutId id="2147483899" r:id="rId9"/>
    <p:sldLayoutId id="2147483886" r:id="rId10"/>
    <p:sldLayoutId id="2147483887" r:id="rId11"/>
    <p:sldLayoutId id="2147483889" r:id="rId12"/>
    <p:sldLayoutId id="2147483888" r:id="rId13"/>
    <p:sldLayoutId id="2147483890" r:id="rId14"/>
    <p:sldLayoutId id="2147483869" r:id="rId15"/>
    <p:sldLayoutId id="2147483876" r:id="rId16"/>
    <p:sldLayoutId id="2147483878" r:id="rId17"/>
    <p:sldLayoutId id="2147483877" r:id="rId18"/>
    <p:sldLayoutId id="2147483881" r:id="rId19"/>
    <p:sldLayoutId id="2147483906" r:id="rId20"/>
  </p:sldLayoutIdLst>
  <p:hf hdr="0" ftr="0" dt="0"/>
  <p:txStyles>
    <p:titleStyle>
      <a:lvl1pPr algn="l" defTabSz="967502" rtl="0" eaLnBrk="1" latinLnBrk="0" hangingPunct="1">
        <a:lnSpc>
          <a:spcPct val="90000"/>
        </a:lnSpc>
        <a:spcBef>
          <a:spcPct val="0"/>
        </a:spcBef>
        <a:buNone/>
        <a:defRPr lang="ru-RU" sz="3200" b="0" i="0" kern="1200" cap="none" spc="107" baseline="0">
          <a:solidFill>
            <a:schemeClr val="tx1"/>
          </a:solidFill>
          <a:latin typeface="MTS Wide Medium" panose="020B0306020102020303" pitchFamily="34" charset="0"/>
          <a:ea typeface="MTS Wide Medium" panose="020B0306020102020303" pitchFamily="34" charset="0"/>
          <a:cs typeface="Arial Black" charset="0"/>
        </a:defRPr>
      </a:lvl1pPr>
    </p:titleStyle>
    <p:bodyStyle>
      <a:lvl1pPr marL="0" indent="0" algn="l" defTabSz="967502" rtl="0" eaLnBrk="1" latinLnBrk="0" hangingPunct="1">
        <a:spcBef>
          <a:spcPct val="20000"/>
        </a:spcBef>
        <a:buFontTx/>
        <a:buNone/>
        <a:defRPr sz="33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83751" indent="0" algn="l" defTabSz="967502" rtl="0" eaLnBrk="1" latinLnBrk="0" hangingPunct="1">
        <a:spcBef>
          <a:spcPct val="20000"/>
        </a:spcBef>
        <a:buFontTx/>
        <a:buNone/>
        <a:defRPr sz="29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2pPr>
      <a:lvl3pPr marL="967501" indent="0" algn="l" defTabSz="967502" rtl="0" eaLnBrk="1" latinLnBrk="0" hangingPunct="1">
        <a:spcBef>
          <a:spcPct val="20000"/>
        </a:spcBef>
        <a:buFontTx/>
        <a:buNone/>
        <a:defRPr sz="25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3pPr>
      <a:lvl4pPr marL="1451253" indent="0" algn="l" defTabSz="967502" rtl="0" eaLnBrk="1" latinLnBrk="0" hangingPunct="1">
        <a:spcBef>
          <a:spcPct val="20000"/>
        </a:spcBef>
        <a:buFontTx/>
        <a:buNone/>
        <a:defRPr sz="21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4pPr>
      <a:lvl5pPr marL="1935004" indent="0" algn="l" defTabSz="967502" rtl="0" eaLnBrk="1" latinLnBrk="0" hangingPunct="1">
        <a:spcBef>
          <a:spcPct val="20000"/>
        </a:spcBef>
        <a:buFontTx/>
        <a:buNone/>
        <a:defRPr sz="21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5pPr>
      <a:lvl6pPr marL="2660631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14438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62813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111885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751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7502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1253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5005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875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250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6257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70009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320" userDrawn="1">
          <p15:clr>
            <a:srgbClr val="F26B43"/>
          </p15:clr>
        </p15:guide>
        <p15:guide id="4" pos="818" userDrawn="1">
          <p15:clr>
            <a:srgbClr val="F26B43"/>
          </p15:clr>
        </p15:guide>
        <p15:guide id="5" pos="914" userDrawn="1">
          <p15:clr>
            <a:srgbClr val="F26B43"/>
          </p15:clr>
        </p15:guide>
        <p15:guide id="6" pos="1413" userDrawn="1">
          <p15:clr>
            <a:srgbClr val="F26B43"/>
          </p15:clr>
        </p15:guide>
        <p15:guide id="7" pos="1509" userDrawn="1">
          <p15:clr>
            <a:srgbClr val="F26B43"/>
          </p15:clr>
        </p15:guide>
        <p15:guide id="8" pos="2008" userDrawn="1">
          <p15:clr>
            <a:srgbClr val="F26B43"/>
          </p15:clr>
        </p15:guide>
        <p15:guide id="9" pos="2104" userDrawn="1">
          <p15:clr>
            <a:srgbClr val="F26B43"/>
          </p15:clr>
        </p15:guide>
        <p15:guide id="10" pos="2602" userDrawn="1">
          <p15:clr>
            <a:srgbClr val="F26B43"/>
          </p15:clr>
        </p15:guide>
        <p15:guide id="11" pos="2698" userDrawn="1">
          <p15:clr>
            <a:srgbClr val="F26B43"/>
          </p15:clr>
        </p15:guide>
        <p15:guide id="12" pos="3197" userDrawn="1">
          <p15:clr>
            <a:srgbClr val="F26B43"/>
          </p15:clr>
        </p15:guide>
        <p15:guide id="13" pos="3293" userDrawn="1">
          <p15:clr>
            <a:srgbClr val="F26B43"/>
          </p15:clr>
        </p15:guide>
        <p15:guide id="14" pos="3792" userDrawn="1">
          <p15:clr>
            <a:srgbClr val="F26B43"/>
          </p15:clr>
        </p15:guide>
        <p15:guide id="15" pos="3888" userDrawn="1">
          <p15:clr>
            <a:srgbClr val="F26B43"/>
          </p15:clr>
        </p15:guide>
        <p15:guide id="16" pos="4386" userDrawn="1">
          <p15:clr>
            <a:srgbClr val="F26B43"/>
          </p15:clr>
        </p15:guide>
        <p15:guide id="17" pos="4482" userDrawn="1">
          <p15:clr>
            <a:srgbClr val="F26B43"/>
          </p15:clr>
        </p15:guide>
        <p15:guide id="18" pos="4981" userDrawn="1">
          <p15:clr>
            <a:srgbClr val="F26B43"/>
          </p15:clr>
        </p15:guide>
        <p15:guide id="19" pos="5077" userDrawn="1">
          <p15:clr>
            <a:srgbClr val="F26B43"/>
          </p15:clr>
        </p15:guide>
        <p15:guide id="20" pos="5576" userDrawn="1">
          <p15:clr>
            <a:srgbClr val="F26B43"/>
          </p15:clr>
        </p15:guide>
        <p15:guide id="21" pos="5672" userDrawn="1">
          <p15:clr>
            <a:srgbClr val="F26B43"/>
          </p15:clr>
        </p15:guide>
        <p15:guide id="22" pos="6170" userDrawn="1">
          <p15:clr>
            <a:srgbClr val="F26B43"/>
          </p15:clr>
        </p15:guide>
        <p15:guide id="23" pos="6266" userDrawn="1">
          <p15:clr>
            <a:srgbClr val="F26B43"/>
          </p15:clr>
        </p15:guide>
        <p15:guide id="24" pos="6765" userDrawn="1">
          <p15:clr>
            <a:srgbClr val="F26B43"/>
          </p15:clr>
        </p15:guide>
        <p15:guide id="25" pos="6861" userDrawn="1">
          <p15:clr>
            <a:srgbClr val="F26B43"/>
          </p15:clr>
        </p15:guide>
        <p15:guide id="26" pos="7360" userDrawn="1">
          <p15:clr>
            <a:srgbClr val="F26B43"/>
          </p15:clr>
        </p15:guide>
        <p15:guide id="27" orient="horz" userDrawn="1">
          <p15:clr>
            <a:srgbClr val="F26B43"/>
          </p15:clr>
        </p15:guide>
        <p15:guide id="28" orient="horz" pos="4320" userDrawn="1">
          <p15:clr>
            <a:srgbClr val="F26B43"/>
          </p15:clr>
        </p15:guide>
        <p15:guide id="29" orient="horz" pos="320" userDrawn="1">
          <p15:clr>
            <a:srgbClr val="F26B43"/>
          </p15:clr>
        </p15:guide>
        <p15:guide id="30" orient="horz" pos="696" userDrawn="1">
          <p15:clr>
            <a:srgbClr val="F26B43"/>
          </p15:clr>
        </p15:guide>
        <p15:guide id="31" orient="horz" pos="792" userDrawn="1">
          <p15:clr>
            <a:srgbClr val="F26B43"/>
          </p15:clr>
        </p15:guide>
        <p15:guide id="32" orient="horz" pos="1168" userDrawn="1">
          <p15:clr>
            <a:srgbClr val="F26B43"/>
          </p15:clr>
        </p15:guide>
        <p15:guide id="33" orient="horz" pos="1264" userDrawn="1">
          <p15:clr>
            <a:srgbClr val="F26B43"/>
          </p15:clr>
        </p15:guide>
        <p15:guide id="34" orient="horz" pos="1661" userDrawn="1">
          <p15:clr>
            <a:srgbClr val="F26B43"/>
          </p15:clr>
        </p15:guide>
        <p15:guide id="35" orient="horz" pos="1736" userDrawn="1">
          <p15:clr>
            <a:srgbClr val="F26B43"/>
          </p15:clr>
        </p15:guide>
        <p15:guide id="36" orient="horz" pos="2112" userDrawn="1">
          <p15:clr>
            <a:srgbClr val="F26B43"/>
          </p15:clr>
        </p15:guide>
        <p15:guide id="37" orient="horz" pos="2208" userDrawn="1">
          <p15:clr>
            <a:srgbClr val="F26B43"/>
          </p15:clr>
        </p15:guide>
        <p15:guide id="38" orient="horz" pos="2584" userDrawn="1">
          <p15:clr>
            <a:srgbClr val="F26B43"/>
          </p15:clr>
        </p15:guide>
        <p15:guide id="39" orient="horz" pos="2680" userDrawn="1">
          <p15:clr>
            <a:srgbClr val="F26B43"/>
          </p15:clr>
        </p15:guide>
        <p15:guide id="40" orient="horz" pos="3056" userDrawn="1">
          <p15:clr>
            <a:srgbClr val="F26B43"/>
          </p15:clr>
        </p15:guide>
        <p15:guide id="41" orient="horz" pos="3152" userDrawn="1">
          <p15:clr>
            <a:srgbClr val="F26B43"/>
          </p15:clr>
        </p15:guide>
        <p15:guide id="42" orient="horz" pos="3528" userDrawn="1">
          <p15:clr>
            <a:srgbClr val="F26B43"/>
          </p15:clr>
        </p15:guide>
        <p15:guide id="43" orient="horz" pos="3624" userDrawn="1">
          <p15:clr>
            <a:srgbClr val="F26B43"/>
          </p15:clr>
        </p15:guide>
        <p15:guide id="44" orient="horz" pos="40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postgrespro/articles/446652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postgrespro/articles/446652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db.jp/pg/pgsql06/02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habr.com/ru/companies/otus/articles/494784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lando/postgres-operato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59361" y="651933"/>
            <a:ext cx="9657557" cy="2777067"/>
          </a:xfrm>
        </p:spPr>
        <p:txBody>
          <a:bodyPr/>
          <a:lstStyle/>
          <a:p>
            <a:r>
              <a:rPr lang="en-US" dirty="0" err="1"/>
              <a:t>Debezium</a:t>
            </a:r>
            <a:r>
              <a:rPr lang="ru-RU" dirty="0"/>
              <a:t>: проблемы и способы их решения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459361" y="3429000"/>
            <a:ext cx="5853889" cy="72092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9291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10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Проблемы и решения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ECE9B78-69B4-B344-8DEF-D3F75106C80D}"/>
              </a:ext>
            </a:extLst>
          </p:cNvPr>
          <p:cNvSpPr/>
          <p:nvPr/>
        </p:nvSpPr>
        <p:spPr>
          <a:xfrm>
            <a:off x="2128057" y="4913019"/>
            <a:ext cx="7049194" cy="1344133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52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11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0930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получить начальное состояние таблицы перед стартом репликации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12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Начальный </a:t>
            </a:r>
            <a:r>
              <a:rPr lang="en-US" dirty="0"/>
              <a:t>snapshot </a:t>
            </a:r>
            <a:r>
              <a:rPr lang="ru-RU" dirty="0"/>
              <a:t>таблицы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945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73565" y="2093165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466218" y="2390647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получить начальное состояние таблицы перед стартом репликации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5"/>
          </p:nvPr>
        </p:nvSpPr>
        <p:spPr>
          <a:xfrm>
            <a:off x="6466218" y="2766383"/>
            <a:ext cx="4822841" cy="257014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800" dirty="0" err="1"/>
              <a:t>s</a:t>
            </a:r>
            <a:r>
              <a:rPr lang="en-US" sz="1800" dirty="0" err="1"/>
              <a:t>napshot.mode</a:t>
            </a:r>
            <a:r>
              <a:rPr lang="en-US" sz="1800" dirty="0"/>
              <a:t>=INITIAL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13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Начальный </a:t>
            </a:r>
            <a:r>
              <a:rPr lang="en-US" dirty="0"/>
              <a:t>snapshot </a:t>
            </a:r>
            <a:r>
              <a:rPr lang="ru-RU" dirty="0"/>
              <a:t>таблицы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8793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изменить список реплицируемых таблиц, при этом получив начальное состояние новой таблицы</a:t>
            </a:r>
            <a:r>
              <a:rPr lang="en-US" sz="1800" dirty="0"/>
              <a:t>. </a:t>
            </a:r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 </a:t>
            </a:r>
            <a:r>
              <a:rPr lang="ru-RU" sz="1800" dirty="0" err="1"/>
              <a:t>снепшоты</a:t>
            </a:r>
            <a:r>
              <a:rPr lang="ru-RU" sz="1800" dirty="0"/>
              <a:t> не запускаются для новых таблиц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14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списка реплицируемых таблиц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8A4EF-1FFD-0A49-9AA1-782DE9D6B5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E42158-B8F2-5F49-9E3E-9C4D0E9925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64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73565" y="2093165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466218" y="2390647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изменить список реплицируемых таблиц, при этом получив начальное состояние новой таблицы</a:t>
            </a:r>
            <a:r>
              <a:rPr lang="en-US" sz="1800" dirty="0"/>
              <a:t>. </a:t>
            </a:r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 </a:t>
            </a:r>
            <a:r>
              <a:rPr lang="ru-RU" sz="1800" dirty="0" err="1"/>
              <a:t>снепшоты</a:t>
            </a:r>
            <a:r>
              <a:rPr lang="ru-RU" sz="1800" dirty="0"/>
              <a:t> не запускаются для новых таблиц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5"/>
          </p:nvPr>
        </p:nvSpPr>
        <p:spPr>
          <a:xfrm>
            <a:off x="6466218" y="2766383"/>
            <a:ext cx="4822841" cy="257014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800" dirty="0"/>
              <a:t>Создать новый слот и публикацию рядом</a:t>
            </a:r>
          </a:p>
          <a:p>
            <a:pPr marL="285750" indent="-285750">
              <a:buFontTx/>
              <a:buChar char="-"/>
            </a:pPr>
            <a:r>
              <a:rPr lang="en-US" sz="1800" dirty="0" err="1"/>
              <a:t>snapshot.mode</a:t>
            </a:r>
            <a:r>
              <a:rPr lang="en-US" sz="1800" dirty="0"/>
              <a:t>=INITIAL_ALWAYS &amp; ALTER PUBLICATION {name}</a:t>
            </a:r>
            <a:r>
              <a:rPr lang="ru-RU" sz="1800" dirty="0"/>
              <a:t> </a:t>
            </a:r>
            <a:r>
              <a:rPr lang="en-US" sz="1800" dirty="0"/>
              <a:t>ADD TABLE {table}; &amp; </a:t>
            </a:r>
            <a:r>
              <a:rPr lang="ru-RU" sz="1800" dirty="0"/>
              <a:t>рестарт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15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списка реплицируемых таблиц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5565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=INITIAL_ALWAYS </a:t>
            </a:r>
            <a:r>
              <a:rPr lang="ru-RU" sz="1800" dirty="0"/>
              <a:t>каждый рестарт </a:t>
            </a:r>
            <a:r>
              <a:rPr lang="ru-RU" sz="1800" dirty="0" err="1"/>
              <a:t>тригеррит</a:t>
            </a:r>
            <a:r>
              <a:rPr lang="ru-RU" sz="1800" dirty="0"/>
              <a:t> повторный </a:t>
            </a:r>
            <a:r>
              <a:rPr lang="ru-RU" sz="1800" dirty="0" err="1"/>
              <a:t>снепшот</a:t>
            </a:r>
            <a:r>
              <a:rPr lang="ru-RU" sz="1800" dirty="0"/>
              <a:t> по всем таблицам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избежать бесконечных </a:t>
            </a:r>
            <a:r>
              <a:rPr lang="ru-RU" dirty="0" err="1"/>
              <a:t>снепшотов</a:t>
            </a:r>
            <a:r>
              <a:rPr lang="ru-RU" dirty="0"/>
              <a:t>?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650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=INITIAL_ALWAYS </a:t>
            </a:r>
            <a:r>
              <a:rPr lang="ru-RU" sz="1800" dirty="0"/>
              <a:t>каждый рестарт </a:t>
            </a:r>
            <a:r>
              <a:rPr lang="ru-RU" sz="1800" dirty="0" err="1"/>
              <a:t>тригеррит</a:t>
            </a:r>
            <a:r>
              <a:rPr lang="ru-RU" sz="1800" dirty="0"/>
              <a:t> повторный </a:t>
            </a:r>
            <a:r>
              <a:rPr lang="ru-RU" sz="1800" dirty="0" err="1"/>
              <a:t>снепшот</a:t>
            </a:r>
            <a:r>
              <a:rPr lang="ru-RU" sz="1800" dirty="0"/>
              <a:t> по всем таблицам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Запускать </a:t>
            </a:r>
            <a:r>
              <a:rPr lang="ru-RU" sz="1600" dirty="0" err="1"/>
              <a:t>снепшоты</a:t>
            </a:r>
            <a:r>
              <a:rPr lang="ru-RU" sz="1600" dirty="0"/>
              <a:t> самостоятельно по нужному подмножеству таблиц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избежать бесконечных </a:t>
            </a:r>
            <a:r>
              <a:rPr lang="ru-RU" dirty="0" err="1"/>
              <a:t>снепшотов</a:t>
            </a:r>
            <a:r>
              <a:rPr lang="ru-RU" dirty="0"/>
              <a:t>?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7342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18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492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научиться управлять запуском </a:t>
            </a:r>
            <a:r>
              <a:rPr lang="ru-RU" sz="1800" dirty="0" err="1"/>
              <a:t>снепшотов</a:t>
            </a:r>
            <a:r>
              <a:rPr lang="ru-RU" sz="1800" dirty="0"/>
              <a:t> самостоятельно, чтобы иметь возможность при добавлении новых таблиц получать их начальное состояние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1626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Initial snapshots</a:t>
            </a:r>
            <a:endParaRPr lang="ru-RU" dirty="0"/>
          </a:p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/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“CDC”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/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/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/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/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/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2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/>
              <a:t>Оглавление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5101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научиться управлять запуском </a:t>
            </a:r>
            <a:r>
              <a:rPr lang="ru-RU" sz="1800" dirty="0" err="1"/>
              <a:t>снепшотов</a:t>
            </a:r>
            <a:r>
              <a:rPr lang="ru-RU" sz="1800" dirty="0"/>
              <a:t> самостоятельно, чтобы иметь возможность при добавлении новых таблиц получать их начальное состояние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/>
              <a:t>snapshot.mode</a:t>
            </a:r>
            <a:r>
              <a:rPr lang="en-US" sz="1600" dirty="0"/>
              <a:t>=INITIAL </a:t>
            </a:r>
            <a:r>
              <a:rPr lang="ru-RU" sz="1600" dirty="0"/>
              <a:t>или</a:t>
            </a:r>
            <a:r>
              <a:rPr lang="en-US" sz="1600" dirty="0"/>
              <a:t> </a:t>
            </a:r>
            <a:r>
              <a:rPr lang="en-US" sz="1600" dirty="0" err="1"/>
              <a:t>snapshot.mode</a:t>
            </a:r>
            <a:r>
              <a:rPr lang="en-US" sz="1600" dirty="0"/>
              <a:t>=NO_DATA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Использовать сигналы (</a:t>
            </a:r>
            <a:r>
              <a:rPr lang="en-US" sz="1600" dirty="0" err="1"/>
              <a:t>kafka</a:t>
            </a:r>
            <a:r>
              <a:rPr lang="en-US" sz="1600" dirty="0"/>
              <a:t>, </a:t>
            </a:r>
            <a:r>
              <a:rPr lang="en-US" sz="1600" dirty="0" err="1"/>
              <a:t>jmx</a:t>
            </a:r>
            <a:r>
              <a:rPr lang="en-US" sz="1600" dirty="0"/>
              <a:t>, source, custom</a:t>
            </a:r>
            <a:r>
              <a:rPr lang="ru-RU" sz="1600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9598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21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89931C-349E-F24B-ABE1-CA5951A1E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2436776"/>
            <a:ext cx="11168062" cy="25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64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22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89931C-349E-F24B-ABE1-CA5951A1E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2436776"/>
            <a:ext cx="11168062" cy="258134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B8ACEAC5-1C86-534D-B215-A7163E77167E}"/>
              </a:ext>
            </a:extLst>
          </p:cNvPr>
          <p:cNvSpPr/>
          <p:nvPr/>
        </p:nvSpPr>
        <p:spPr>
          <a:xfrm>
            <a:off x="515938" y="2858272"/>
            <a:ext cx="3482484" cy="1422783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65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23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89931C-349E-F24B-ABE1-CA5951A1E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2436776"/>
            <a:ext cx="11168062" cy="258134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B8ACEAC5-1C86-534D-B215-A7163E77167E}"/>
              </a:ext>
            </a:extLst>
          </p:cNvPr>
          <p:cNvSpPr/>
          <p:nvPr/>
        </p:nvSpPr>
        <p:spPr>
          <a:xfrm>
            <a:off x="515938" y="4247764"/>
            <a:ext cx="10091102" cy="698309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57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3015450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BLOCKING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для больших таблиц держит транзакцию слишком долго, что оказывает негативный эффект на весь кластер: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</a:t>
            </a:r>
            <a:r>
              <a:rPr lang="en-US" sz="1800" dirty="0"/>
              <a:t>WAL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общее занимаемое место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Страдают запросы к другим таблицам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B5BAD-3D05-2B4E-8BD8-33E124E648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EE1A84-B2FD-0B4C-8018-0083BEA826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54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25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938" y="1104900"/>
            <a:ext cx="11168062" cy="5071456"/>
          </a:xfrm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6" y="655874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 </a:t>
            </a:r>
            <a:r>
              <a:rPr lang="en-US" sz="1200" dirty="0">
                <a:latin typeface="+mj-lt"/>
                <a:hlinkClick r:id="rId3"/>
              </a:rPr>
              <a:t>https://habr.com/ru/companies/postgrespro/articles/446652/</a:t>
            </a:r>
            <a:r>
              <a:rPr lang="ru-RU" sz="1200" dirty="0">
                <a:latin typeface="+mj-lt"/>
              </a:rPr>
              <a:t> </a:t>
            </a:r>
            <a:endParaRPr lang="en-US" sz="1200" dirty="0">
              <a:latin typeface="+mj-lt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251910E-4348-9249-8A6E-8E2F58C1E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361" y="1399727"/>
            <a:ext cx="9617278" cy="448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732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26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938" y="1104900"/>
            <a:ext cx="11168062" cy="5071456"/>
          </a:xfrm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6" y="655874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 </a:t>
            </a:r>
            <a:r>
              <a:rPr lang="en-US" sz="1200" dirty="0">
                <a:latin typeface="+mj-lt"/>
                <a:hlinkClick r:id="rId3"/>
              </a:rPr>
              <a:t>https://habr.com/ru/companies/postgrespro/articles/446652/</a:t>
            </a:r>
            <a:r>
              <a:rPr lang="ru-RU" sz="1200" dirty="0">
                <a:latin typeface="+mj-lt"/>
              </a:rPr>
              <a:t> </a:t>
            </a:r>
            <a:endParaRPr lang="en-US" sz="1200" dirty="0">
              <a:latin typeface="+mj-lt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C621DC1-55D4-9B46-A1D2-C8BCA0816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49" y="1544839"/>
            <a:ext cx="10183902" cy="41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902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27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938" y="1104900"/>
            <a:ext cx="11168062" cy="5071456"/>
          </a:xfrm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5" y="6558741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3"/>
              </a:rPr>
              <a:t>https://www.interdb.jp/pg/pgsql06/02.html</a:t>
            </a:r>
            <a:endParaRPr lang="en-US" sz="1200" dirty="0">
              <a:latin typeface="+mj-lt"/>
            </a:endParaRPr>
          </a:p>
        </p:txBody>
      </p:sp>
      <p:pic>
        <p:nvPicPr>
          <p:cNvPr id="11266" name="Picture 2" descr="6.2. Visibility Map :: Hironobu SUZUKI @ InterDB">
            <a:extLst>
              <a:ext uri="{FF2B5EF4-FFF2-40B4-BE49-F238E27FC236}">
                <a16:creationId xmlns:a16="http://schemas.microsoft.com/office/drawing/2014/main" id="{FC16CD90-ADC9-AA44-AF77-BDF4EECCA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05"/>
          <a:stretch/>
        </p:blipFill>
        <p:spPr bwMode="auto">
          <a:xfrm>
            <a:off x="3556583" y="893271"/>
            <a:ext cx="4638553" cy="507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522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BLOCKING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для больших таблиц держит транзакцию слишком долго, что оказывает негативный эффект на весь кластер: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</a:t>
            </a:r>
            <a:r>
              <a:rPr lang="en-US" sz="1800" dirty="0"/>
              <a:t>WAL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общее занимаемое место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Страдают запросы к другим таблицам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INCREMENTAL </a:t>
            </a:r>
            <a:r>
              <a:rPr lang="ru-RU" sz="1600" dirty="0" err="1"/>
              <a:t>снепшот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accent6"/>
                </a:solidFill>
              </a:rPr>
              <a:t>Работает только с типом </a:t>
            </a:r>
            <a:r>
              <a:rPr lang="en-US" sz="1600" dirty="0">
                <a:solidFill>
                  <a:schemeClr val="accent6"/>
                </a:solidFill>
              </a:rPr>
              <a:t>source</a:t>
            </a:r>
            <a:endParaRPr lang="ru-RU" sz="1600" dirty="0">
              <a:solidFill>
                <a:schemeClr val="accent6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8946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29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FC27B-E2C4-A44F-B0DB-140D046DF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3165185"/>
            <a:ext cx="10607040" cy="112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1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en.wikipedia.org</a:t>
            </a:r>
            <a:r>
              <a:rPr lang="en-US" dirty="0">
                <a:solidFill>
                  <a:schemeClr val="tx1"/>
                </a:solidFill>
              </a:rPr>
              <a:t>/wiki/</a:t>
            </a:r>
            <a:r>
              <a:rPr lang="en-US" dirty="0" err="1">
                <a:solidFill>
                  <a:schemeClr val="tx1"/>
                </a:solidFill>
              </a:rPr>
              <a:t>Change_data_capture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“CDC”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1341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30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FC27B-E2C4-A44F-B0DB-140D046DF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3165185"/>
            <a:ext cx="10607040" cy="1124529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5266F4B9-2210-3243-B9D6-8742A04441FB}"/>
              </a:ext>
            </a:extLst>
          </p:cNvPr>
          <p:cNvSpPr/>
          <p:nvPr/>
        </p:nvSpPr>
        <p:spPr>
          <a:xfrm>
            <a:off x="4962363" y="3727448"/>
            <a:ext cx="2053579" cy="428915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49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31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2290" name="Picture 2" descr="DBLog — общий фреймворк для Change Data Capture / Хабр">
            <a:extLst>
              <a:ext uri="{FF2B5EF4-FFF2-40B4-BE49-F238E27FC236}">
                <a16:creationId xmlns:a16="http://schemas.microsoft.com/office/drawing/2014/main" id="{D1E2F5F2-66FF-EA4A-A8D4-39524372A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1" t="2928" r="19931"/>
          <a:stretch/>
        </p:blipFill>
        <p:spPr bwMode="auto">
          <a:xfrm>
            <a:off x="689955" y="1233776"/>
            <a:ext cx="5943601" cy="439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54E8BB-9981-274B-A78A-6AD7EE99CFAD}"/>
              </a:ext>
            </a:extLst>
          </p:cNvPr>
          <p:cNvSpPr txBox="1"/>
          <p:nvPr/>
        </p:nvSpPr>
        <p:spPr>
          <a:xfrm>
            <a:off x="689955" y="6558741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4"/>
              </a:rPr>
              <a:t>https://habr.com/ru/companies/otus/articles/494784/</a:t>
            </a:r>
            <a:endParaRPr lang="en-US" sz="1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3164A-DF6A-E94E-8122-DF11A052DAE9}"/>
              </a:ext>
            </a:extLst>
          </p:cNvPr>
          <p:cNvSpPr txBox="1"/>
          <p:nvPr/>
        </p:nvSpPr>
        <p:spPr>
          <a:xfrm>
            <a:off x="7297601" y="3241963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ru-RU" sz="1600" dirty="0">
                <a:latin typeface="+mj-lt"/>
              </a:rPr>
              <a:t>Размер </a:t>
            </a:r>
            <a:r>
              <a:rPr lang="ru-RU" sz="1600" dirty="0" err="1">
                <a:latin typeface="+mj-lt"/>
              </a:rPr>
              <a:t>чанка</a:t>
            </a:r>
            <a:r>
              <a:rPr lang="ru-RU" sz="1600" dirty="0">
                <a:latin typeface="+mj-lt"/>
              </a:rPr>
              <a:t>: 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+mj-lt"/>
              </a:rPr>
              <a:t>incremental.snapshot.chunk.size</a:t>
            </a:r>
            <a:endParaRPr lang="en-US" sz="16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7441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INCREMENTAL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работает только для таблиц с </a:t>
            </a:r>
            <a:r>
              <a:rPr lang="en-US" sz="1800" dirty="0"/>
              <a:t>PK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32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C148-DDE8-694D-A4A9-4C9C240ED52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B5A3FD-2337-1D43-A2E1-8C2B0044D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4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INCREMENTAL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работает только для таблиц с </a:t>
            </a:r>
            <a:r>
              <a:rPr lang="en-US" sz="1800" dirty="0"/>
              <a:t>PK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Начиная с версии </a:t>
            </a:r>
            <a:r>
              <a:rPr lang="en-US" sz="1600" dirty="0" err="1"/>
              <a:t>debezium</a:t>
            </a:r>
            <a:r>
              <a:rPr lang="en-US" sz="1600" dirty="0"/>
              <a:t> 2.2 </a:t>
            </a:r>
            <a:r>
              <a:rPr lang="ru-RU" sz="1600" dirty="0"/>
              <a:t>есть возможность в сигналах использовать </a:t>
            </a:r>
            <a:r>
              <a:rPr lang="en-US" sz="1600" dirty="0" err="1"/>
              <a:t>surrogate.key</a:t>
            </a: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3786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34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B7D2B-C8CF-0448-8FC2-648A2D1C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34" y="2882034"/>
            <a:ext cx="10274531" cy="109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88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35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B7D2B-C8CF-0448-8FC2-648A2D1C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34" y="2882034"/>
            <a:ext cx="10274531" cy="1093931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BA4715C7-7CBB-4340-9549-2A9463AED0AF}"/>
              </a:ext>
            </a:extLst>
          </p:cNvPr>
          <p:cNvSpPr/>
          <p:nvPr/>
        </p:nvSpPr>
        <p:spPr>
          <a:xfrm>
            <a:off x="8694777" y="3298535"/>
            <a:ext cx="2128394" cy="433880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594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Процесс снятия </a:t>
            </a:r>
            <a:r>
              <a:rPr lang="ru-RU" sz="1800" dirty="0" err="1"/>
              <a:t>снепшота</a:t>
            </a:r>
            <a:r>
              <a:rPr lang="ru-RU" sz="1800" dirty="0"/>
              <a:t> для больших таблиц занимает много времени (часы / десятки часов)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Долгий процесс снятия </a:t>
            </a:r>
            <a:r>
              <a:rPr lang="ru-RU" dirty="0" err="1"/>
              <a:t>снепшота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1CE21-AFD5-F444-8BBF-7252F19526E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C1FCF3-E4C3-4B46-8553-4BC6105DD3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04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Процесс снятия </a:t>
            </a:r>
            <a:r>
              <a:rPr lang="ru-RU" sz="1800" dirty="0" err="1"/>
              <a:t>снепшота</a:t>
            </a:r>
            <a:r>
              <a:rPr lang="ru-RU" sz="1800" dirty="0"/>
              <a:t> для больших таблиц занимает много времени (часы / десятки часов)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Реализовать </a:t>
            </a:r>
            <a:r>
              <a:rPr lang="ru-RU" sz="1600" dirty="0" err="1"/>
              <a:t>кастомную</a:t>
            </a:r>
            <a:r>
              <a:rPr lang="ru-RU" sz="1600" dirty="0"/>
              <a:t> логику снятия </a:t>
            </a:r>
            <a:r>
              <a:rPr lang="ru-RU" sz="1600" dirty="0" err="1"/>
              <a:t>снепшота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Использовать другие готовые решения (</a:t>
            </a:r>
            <a:r>
              <a:rPr lang="en-US" sz="1600" dirty="0"/>
              <a:t>e.g. Apache </a:t>
            </a:r>
            <a:r>
              <a:rPr lang="en-US" sz="1600" dirty="0" err="1"/>
              <a:t>Flink</a:t>
            </a:r>
            <a:r>
              <a:rPr lang="en-US" sz="1600" dirty="0"/>
              <a:t> CDC</a:t>
            </a:r>
            <a:r>
              <a:rPr lang="ru-RU" sz="1600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Долгий процесс снятия </a:t>
            </a:r>
            <a:r>
              <a:rPr lang="ru-RU" dirty="0" err="1"/>
              <a:t>снепшота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827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Был отправлен сигнал на запуск </a:t>
            </a:r>
            <a:r>
              <a:rPr lang="ru-RU" sz="1800" dirty="0" err="1"/>
              <a:t>снепшота</a:t>
            </a:r>
            <a:r>
              <a:rPr lang="ru-RU" sz="1800" dirty="0"/>
              <a:t>, но ничего не происходит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Снепшот</a:t>
            </a:r>
            <a:r>
              <a:rPr lang="ru-RU" dirty="0"/>
              <a:t> не запускается после сигнала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C4B2D-3078-5949-887E-62B513FAA01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D23392-5318-8947-9350-317F838B64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6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запуске инкрементального </a:t>
            </a:r>
            <a:r>
              <a:rPr lang="ru-RU" sz="1800" dirty="0" err="1"/>
              <a:t>снепшота</a:t>
            </a:r>
            <a:r>
              <a:rPr lang="ru-RU" sz="1800" dirty="0"/>
              <a:t> процесс </a:t>
            </a:r>
            <a:r>
              <a:rPr lang="ru-RU" sz="1800" dirty="0" err="1"/>
              <a:t>снепшота</a:t>
            </a:r>
            <a:r>
              <a:rPr lang="ru-RU" sz="1800" dirty="0"/>
              <a:t> завершается с ошибкой об отсутствии схемы таблицы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Дождаться любого изменения в </a:t>
            </a:r>
            <a:r>
              <a:rPr lang="en-US" sz="1600" dirty="0"/>
              <a:t>WAL </a:t>
            </a:r>
            <a:r>
              <a:rPr lang="ru-RU" sz="1600" dirty="0"/>
              <a:t>по реплицируемым таблицам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Добавить сигнальную таблицу в </a:t>
            </a:r>
            <a:r>
              <a:rPr lang="en-US" sz="1600" dirty="0"/>
              <a:t>publication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Снепшот</a:t>
            </a:r>
            <a:r>
              <a:rPr lang="ru-RU" dirty="0"/>
              <a:t> не запускается после сигнала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662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и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493176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Был отправлен сигнал на запуск </a:t>
            </a:r>
            <a:r>
              <a:rPr lang="ru-RU" sz="1800" dirty="0" err="1"/>
              <a:t>снепшота</a:t>
            </a:r>
            <a:r>
              <a:rPr lang="ru-RU" sz="1800" dirty="0"/>
              <a:t>, но ничего не происходит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ru-RU" dirty="0" err="1"/>
              <a:t>снепшот</a:t>
            </a:r>
            <a:r>
              <a:rPr lang="ru-RU" dirty="0"/>
              <a:t> падает с ошибкой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FD7D1-EDF2-074A-927D-758AF40DE1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B134C-65F5-3C45-9937-B40D84FDF1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85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Был отправлен сигнал на запуск </a:t>
            </a:r>
            <a:r>
              <a:rPr lang="ru-RU" sz="1800" dirty="0" err="1"/>
              <a:t>снепшота</a:t>
            </a:r>
            <a:r>
              <a:rPr lang="ru-RU" sz="1800" dirty="0"/>
              <a:t>, но ничего не происходит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Предварительно </a:t>
            </a:r>
            <a:r>
              <a:rPr lang="ru-RU" sz="1600" dirty="0" err="1"/>
              <a:t>стригеррить</a:t>
            </a:r>
            <a:r>
              <a:rPr lang="ru-RU" sz="1600" dirty="0"/>
              <a:t> любое изменение по таблице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Обновить </a:t>
            </a:r>
            <a:r>
              <a:rPr lang="en-US" sz="1600" dirty="0" err="1"/>
              <a:t>debezium</a:t>
            </a:r>
            <a:r>
              <a:rPr lang="en-US" sz="1600" dirty="0"/>
              <a:t> </a:t>
            </a:r>
            <a:r>
              <a:rPr lang="ru-RU" sz="1600" dirty="0"/>
              <a:t>до версии </a:t>
            </a:r>
            <a:r>
              <a:rPr lang="en-US" sz="1600" dirty="0"/>
              <a:t>&gt;3.1.2</a:t>
            </a:r>
            <a:r>
              <a:rPr lang="ru-RU" sz="1600" dirty="0"/>
              <a:t> 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Запустить </a:t>
            </a:r>
            <a:r>
              <a:rPr lang="en-US" sz="1600" dirty="0"/>
              <a:t>BLOCKING </a:t>
            </a:r>
            <a:r>
              <a:rPr lang="ru-RU" sz="1600" dirty="0" err="1"/>
              <a:t>снепшот</a:t>
            </a:r>
            <a:r>
              <a:rPr lang="ru-RU" sz="1600" dirty="0"/>
              <a:t> с фильтром и </a:t>
            </a:r>
            <a:r>
              <a:rPr lang="en-US" sz="1600" dirty="0"/>
              <a:t>LIMIT 0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ru-RU" dirty="0" err="1"/>
              <a:t>снепшот</a:t>
            </a:r>
            <a:r>
              <a:rPr lang="ru-RU" dirty="0"/>
              <a:t> падает с ошибкой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54135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Владельцы БД категорически против генерации любой дополнительной нагрузки от </a:t>
            </a:r>
            <a:r>
              <a:rPr lang="ru-RU" sz="1800" dirty="0" err="1"/>
              <a:t>снепшотов</a:t>
            </a:r>
            <a:r>
              <a:rPr lang="ru-RU" sz="1800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42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снизить нагрузку от </a:t>
            </a:r>
            <a:r>
              <a:rPr lang="ru-RU" dirty="0" err="1"/>
              <a:t>снепшотов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144C-1970-4648-BAEA-79ACC042A5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B360D-20EE-8542-8811-5294CE9D0E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49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Владельцы БД категорически против генерации любой дополнительной нагрузки от </a:t>
            </a:r>
            <a:r>
              <a:rPr lang="ru-RU" sz="1800" dirty="0" err="1"/>
              <a:t>снепшотов</a:t>
            </a:r>
            <a:r>
              <a:rPr lang="ru-RU" sz="1800" dirty="0"/>
              <a:t> 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Начиная с </a:t>
            </a:r>
            <a:r>
              <a:rPr lang="en-US" sz="1600" dirty="0"/>
              <a:t>pg16 </a:t>
            </a:r>
            <a:r>
              <a:rPr lang="ru-RU" sz="1600" dirty="0"/>
              <a:t>и </a:t>
            </a:r>
            <a:r>
              <a:rPr lang="en-US" sz="1600" dirty="0" err="1"/>
              <a:t>debezium</a:t>
            </a:r>
            <a:r>
              <a:rPr lang="en-US" sz="1600" dirty="0"/>
              <a:t> 2.5+, </a:t>
            </a:r>
            <a:r>
              <a:rPr lang="ru-RU" sz="1600" dirty="0"/>
              <a:t>можно настроить логическую репликацию на репликах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снизить нагрузку от </a:t>
            </a:r>
            <a:r>
              <a:rPr lang="ru-RU" dirty="0" err="1"/>
              <a:t>снепшотов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8758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44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954942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Реплицируется редко обновляемая таблица(ы), например, справочник, по которой </a:t>
            </a:r>
            <a:r>
              <a:rPr lang="ru-RU" sz="1800" dirty="0" err="1"/>
              <a:t>апдейты</a:t>
            </a:r>
            <a:r>
              <a:rPr lang="ru-RU" sz="1800" dirty="0"/>
              <a:t> приходят редко или не приходят вообще. В БД при этом параллельно существуют другие таблицы активной записью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15ED-3E4D-7A4E-A659-F3F1E766F76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868211-CC61-BA4B-9DFD-D9C54A742F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87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Реплицируется редко обновляемая таблица(ы), например, справочник, по которой </a:t>
            </a:r>
            <a:r>
              <a:rPr lang="ru-RU" sz="1800" dirty="0" err="1"/>
              <a:t>апдейты</a:t>
            </a:r>
            <a:r>
              <a:rPr lang="ru-RU" sz="1800" dirty="0"/>
              <a:t> приходят редко или не приходят вообще. В БД при этом параллельно существуют другие таблицы активной записью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heartbeat </a:t>
            </a:r>
            <a:r>
              <a:rPr lang="ru-RU" sz="1600" dirty="0"/>
              <a:t>таблицу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accent6"/>
                </a:solidFill>
              </a:rPr>
              <a:t>Важно добавить ее в список реплицируемых таблиц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461820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A875FFD-E890-5E41-BFC4-C9F15130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CB64D5AA-D141-C143-A7C9-6825B67C069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62402-36B0-724F-977B-FF27097D3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49493"/>
            <a:ext cx="10972800" cy="495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242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48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9A14751-4376-4E4E-964F-A19BD2EBC4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2783" t="-40894" r="-2859" b="-64238"/>
          <a:stretch/>
        </p:blipFill>
        <p:spPr>
          <a:xfrm>
            <a:off x="515938" y="1104900"/>
            <a:ext cx="1116806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577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Репликация долго не работала и </a:t>
            </a:r>
            <a:r>
              <a:rPr lang="en-US" sz="1800" dirty="0"/>
              <a:t>WAL </a:t>
            </a:r>
            <a:r>
              <a:rPr lang="ru-RU" sz="1800" dirty="0"/>
              <a:t>занял все свободное место. БД перешла в </a:t>
            </a:r>
            <a:r>
              <a:rPr lang="en-US" sz="1800" dirty="0"/>
              <a:t>RO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избежать </a:t>
            </a:r>
            <a:r>
              <a:rPr lang="en-US" dirty="0"/>
              <a:t>read-only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05A84-3D56-A243-9A44-5C0119A556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DEDB0E-58B4-6146-AF40-E326BB9539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50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Типовая схема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5</a:t>
            </a:fld>
            <a:endParaRPr lang="en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E51355-6002-E046-9278-AD68BC63FA1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52" t="-1711" r="-13607" b="-992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Проблемы и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319762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Репликация долго не работала и </a:t>
            </a:r>
            <a:r>
              <a:rPr lang="en-US" sz="1800" dirty="0"/>
              <a:t>WAL </a:t>
            </a:r>
            <a:r>
              <a:rPr lang="ru-RU" sz="1800" dirty="0"/>
              <a:t>занял все свободное место. БД перешла в </a:t>
            </a:r>
            <a:r>
              <a:rPr lang="en-US" sz="1800" dirty="0"/>
              <a:t>RO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Настроить параметр </a:t>
            </a:r>
            <a:r>
              <a:rPr lang="en-US" sz="1600" b="1" dirty="0" err="1"/>
              <a:t>max_slot_wal_keep_size</a:t>
            </a:r>
            <a:r>
              <a:rPr lang="en-US" sz="1600" dirty="0"/>
              <a:t>, </a:t>
            </a:r>
            <a:r>
              <a:rPr lang="ru-RU" sz="1600" dirty="0"/>
              <a:t>чтобы ограничить размер </a:t>
            </a:r>
            <a:r>
              <a:rPr lang="en-US" sz="1600" dirty="0"/>
              <a:t>WAL’</a:t>
            </a:r>
            <a:r>
              <a:rPr lang="ru-RU" sz="1600" dirty="0"/>
              <a:t>а, который удерживается слотом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избежать </a:t>
            </a:r>
            <a:r>
              <a:rPr lang="en-US" dirty="0"/>
              <a:t>read-only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5819836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A875FFD-E890-5E41-BFC4-C9F15130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избежать </a:t>
            </a:r>
            <a:r>
              <a:rPr lang="en-US" dirty="0"/>
              <a:t>read-only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CB64D5AA-D141-C143-A7C9-6825B67C069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6019E-2795-4A4B-AB10-CBABB94D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7" y="941495"/>
            <a:ext cx="11060866" cy="497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17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избежать </a:t>
            </a:r>
            <a:r>
              <a:rPr lang="en-US" dirty="0"/>
              <a:t>read-only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52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C76A6-FBED-A24D-869D-2D0CCCF33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24" y="1236731"/>
            <a:ext cx="11004951" cy="4384538"/>
          </a:xfrm>
          <a:prstGeom prst="rect">
            <a:avLst/>
          </a:prstGeom>
        </p:spPr>
      </p:pic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2186533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</a:t>
            </a:r>
            <a:r>
              <a:rPr lang="ru-RU" sz="1800" dirty="0" err="1"/>
              <a:t>мониторить</a:t>
            </a:r>
            <a:r>
              <a:rPr lang="ru-RU" sz="1800" dirty="0"/>
              <a:t> техническое состояние репликации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понять, что с репликацией все хорошо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5792C-21DE-9E4A-A38D-73DFBACCB6A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9AA6EE-394A-4547-B6BC-11A294212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461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</a:t>
            </a:r>
            <a:r>
              <a:rPr lang="ru-RU" sz="1800" dirty="0" err="1"/>
              <a:t>мониторить</a:t>
            </a:r>
            <a:r>
              <a:rPr lang="ru-RU" sz="1800" dirty="0"/>
              <a:t> техническое состояние репликации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Мониторинг статуса слота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Мониторинг лага слота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6"/>
                </a:solidFill>
              </a:rPr>
              <a:t>*</a:t>
            </a:r>
            <a:r>
              <a:rPr lang="ru-RU" sz="1600" dirty="0">
                <a:solidFill>
                  <a:schemeClr val="accent6"/>
                </a:solidFill>
              </a:rPr>
              <a:t> Мониторинг общего объема занимаемого места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понять, что с репликацией все хорошо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19223416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понять, что с репликацией все хорошо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55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FCB9F-98C2-0E48-B6FC-799537FDF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207" y="2969683"/>
            <a:ext cx="10117586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30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понять, что с репликацией все хорошо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56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FCB9F-98C2-0E48-B6FC-799537FDF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207" y="2969683"/>
            <a:ext cx="10117586" cy="1515533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9C74AB6-059B-F343-9016-62B9525BE25F}"/>
              </a:ext>
            </a:extLst>
          </p:cNvPr>
          <p:cNvSpPr/>
          <p:nvPr/>
        </p:nvSpPr>
        <p:spPr>
          <a:xfrm>
            <a:off x="1916391" y="3433011"/>
            <a:ext cx="9124142" cy="275389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3492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</a:t>
            </a:r>
            <a:r>
              <a:rPr lang="ru-RU" sz="1800" dirty="0" err="1"/>
              <a:t>мониторить</a:t>
            </a:r>
            <a:r>
              <a:rPr lang="ru-RU" sz="1800" dirty="0"/>
              <a:t> </a:t>
            </a:r>
            <a:r>
              <a:rPr lang="ru-RU" sz="1800" dirty="0" err="1"/>
              <a:t>бизнесовое</a:t>
            </a:r>
            <a:r>
              <a:rPr lang="ru-RU" sz="1800" dirty="0"/>
              <a:t> состояние репликации (например, лаг репликации в секундах)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понять, что с репликацией все хорошо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282F5-124B-EC44-93A7-3701AC820A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4F83C8-1E02-554D-941E-DE490105A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080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</a:t>
            </a:r>
            <a:r>
              <a:rPr lang="ru-RU" sz="1800" dirty="0" err="1"/>
              <a:t>мониторить</a:t>
            </a:r>
            <a:r>
              <a:rPr lang="ru-RU" sz="1800" dirty="0"/>
              <a:t> </a:t>
            </a:r>
            <a:r>
              <a:rPr lang="ru-RU" sz="1800" dirty="0" err="1"/>
              <a:t>бизнесовое</a:t>
            </a:r>
            <a:r>
              <a:rPr lang="ru-RU" sz="1800" dirty="0"/>
              <a:t> состояние репликации (например, лаг репликации в секундах)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heartbeat </a:t>
            </a:r>
            <a:r>
              <a:rPr lang="ru-RU" sz="1600" dirty="0"/>
              <a:t>таблицу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понять, что с репликацией все хорошо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2251808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59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Качество данных</a:t>
            </a:r>
          </a:p>
        </p:txBody>
      </p:sp>
    </p:spTree>
    <p:extLst>
      <p:ext uri="{BB962C8B-B14F-4D97-AF65-F5344CB8AC3E}">
        <p14:creationId xmlns:p14="http://schemas.microsoft.com/office/powerpoint/2010/main" val="163079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69673" y="1098578"/>
            <a:ext cx="5411386" cy="5245100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5108" y="1104901"/>
            <a:ext cx="5411386" cy="5245100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Дополнительная информация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Попробовать самостоятельно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17563" y="1771796"/>
            <a:ext cx="4822841" cy="429212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600" dirty="0"/>
              <a:t>Все примеры выполнены с использованием СУБД </a:t>
            </a:r>
            <a:r>
              <a:rPr lang="en-US" sz="1600" dirty="0"/>
              <a:t>PostgreSQL </a:t>
            </a:r>
            <a:r>
              <a:rPr lang="ru-RU" sz="1600" dirty="0"/>
              <a:t>на версиях 15, 16 и 17. Если версия не указана, то по умолчанию подразумевается использование 17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Во всех примерах кластер </a:t>
            </a:r>
            <a:r>
              <a:rPr lang="en-US" sz="1600" dirty="0" err="1"/>
              <a:t>postgres</a:t>
            </a:r>
            <a:r>
              <a:rPr lang="en-US" sz="1600" dirty="0"/>
              <a:t> </a:t>
            </a:r>
            <a:r>
              <a:rPr lang="ru-RU" sz="1600" dirty="0"/>
              <a:t>поднят с помощью </a:t>
            </a:r>
            <a:r>
              <a:rPr lang="en-US" sz="1600" dirty="0" err="1"/>
              <a:t>postgres</a:t>
            </a:r>
            <a:r>
              <a:rPr lang="en-US" sz="1600" dirty="0"/>
              <a:t>-</a:t>
            </a:r>
            <a:r>
              <a:rPr lang="en-US" sz="1600" dirty="0" err="1"/>
              <a:t>zalando</a:t>
            </a:r>
            <a:r>
              <a:rPr lang="en-US" sz="1600" dirty="0"/>
              <a:t>-operator </a:t>
            </a:r>
            <a:r>
              <a:rPr lang="ru-RU" sz="1600" dirty="0"/>
              <a:t>в </a:t>
            </a:r>
            <a:r>
              <a:rPr lang="en-US" sz="1600" dirty="0"/>
              <a:t>k8s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https://github.com/zalando/postgres-operator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Все примеры реализованы в виде </a:t>
            </a:r>
            <a:r>
              <a:rPr lang="en-US" sz="1600" dirty="0"/>
              <a:t>runtime-</a:t>
            </a:r>
            <a:r>
              <a:rPr lang="ru-RU" sz="1600" dirty="0"/>
              <a:t>«обертки» вокруг </a:t>
            </a:r>
            <a:r>
              <a:rPr lang="en-US" sz="1600" dirty="0" err="1"/>
              <a:t>Debezium</a:t>
            </a:r>
            <a:r>
              <a:rPr lang="en-US" sz="1600" dirty="0"/>
              <a:t> Engine, </a:t>
            </a:r>
            <a:r>
              <a:rPr lang="ru-RU" sz="1600" dirty="0"/>
              <a:t>но они также справедливы и для </a:t>
            </a:r>
            <a:r>
              <a:rPr lang="en-US" sz="1600" dirty="0" err="1"/>
              <a:t>kafka</a:t>
            </a:r>
            <a:r>
              <a:rPr lang="en-US" sz="1600" dirty="0"/>
              <a:t>-connect </a:t>
            </a:r>
            <a:r>
              <a:rPr lang="ru-RU" sz="1600" dirty="0"/>
              <a:t>коннектора, </a:t>
            </a:r>
            <a:r>
              <a:rPr lang="en-US" sz="1600" dirty="0" err="1"/>
              <a:t>Debezium</a:t>
            </a:r>
            <a:r>
              <a:rPr lang="en-US" sz="1600" dirty="0"/>
              <a:t> Server </a:t>
            </a:r>
            <a:r>
              <a:rPr lang="ru-RU" sz="1600" dirty="0"/>
              <a:t>и др.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70C20FE-0F3D-4D45-8228-8A6ED213BA0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-5840" t="-1885" r="-7698" b="-2339"/>
          <a:stretch/>
        </p:blipFill>
        <p:spPr>
          <a:xfrm>
            <a:off x="6360726" y="1992275"/>
            <a:ext cx="4938417" cy="407164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Типовая схема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0ADB2DF8-3F08-EC41-B6D0-18B85C9AA165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Проблемы и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1303041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обеспечить </a:t>
            </a:r>
            <a:r>
              <a:rPr lang="ru-RU" sz="1800" dirty="0" err="1"/>
              <a:t>дедупликацию</a:t>
            </a:r>
            <a:r>
              <a:rPr lang="ru-RU" sz="1800" dirty="0"/>
              <a:t> данных, чтобы приблизиться к </a:t>
            </a:r>
            <a:r>
              <a:rPr lang="en-US" sz="1800" dirty="0"/>
              <a:t>exactly-once</a:t>
            </a:r>
            <a:r>
              <a:rPr lang="ru-RU" sz="1800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Дедупликация</a:t>
            </a:r>
            <a:r>
              <a:rPr lang="ru-RU" dirty="0"/>
              <a:t>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1A23F-FE02-A243-AD45-E574FBFA78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63093D-BDDF-944D-A4E9-35F4B1362B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582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обеспечить </a:t>
            </a:r>
            <a:r>
              <a:rPr lang="ru-RU" sz="1800" dirty="0" err="1"/>
              <a:t>дедупликацию</a:t>
            </a:r>
            <a:r>
              <a:rPr lang="ru-RU" sz="1800" dirty="0"/>
              <a:t> данных, чтобы приблизиться к </a:t>
            </a:r>
            <a:r>
              <a:rPr lang="en-US" sz="1800" dirty="0"/>
              <a:t>exactly-once</a:t>
            </a:r>
            <a:r>
              <a:rPr lang="ru-RU" sz="1800" dirty="0"/>
              <a:t> 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Если нет бизнес ключа идемпотентности, то можно использовать </a:t>
            </a:r>
            <a:r>
              <a:rPr lang="en-US" sz="1600" dirty="0"/>
              <a:t>LSN </a:t>
            </a:r>
            <a:r>
              <a:rPr lang="ru-RU" sz="1600" dirty="0" err="1"/>
              <a:t>эвента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rgbClr val="FF0000"/>
                </a:solidFill>
              </a:rPr>
              <a:t>При </a:t>
            </a:r>
            <a:r>
              <a:rPr lang="en-US" sz="1600" dirty="0">
                <a:solidFill>
                  <a:srgbClr val="FF0000"/>
                </a:solidFill>
              </a:rPr>
              <a:t>INCREMENTAL </a:t>
            </a:r>
            <a:r>
              <a:rPr lang="ru-RU" sz="1600" dirty="0" err="1">
                <a:solidFill>
                  <a:srgbClr val="FF0000"/>
                </a:solidFill>
              </a:rPr>
              <a:t>снепшоте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LSN </a:t>
            </a:r>
            <a:r>
              <a:rPr lang="ru-RU" sz="1600" dirty="0">
                <a:solidFill>
                  <a:srgbClr val="FF0000"/>
                </a:solidFill>
              </a:rPr>
              <a:t>не будет</a:t>
            </a:r>
            <a:r>
              <a:rPr lang="ru-RU" sz="1600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Дедупликация</a:t>
            </a:r>
            <a:r>
              <a:rPr lang="ru-RU" dirty="0"/>
              <a:t>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</p:spTree>
    <p:extLst>
      <p:ext uri="{BB962C8B-B14F-4D97-AF65-F5344CB8AC3E}">
        <p14:creationId xmlns:p14="http://schemas.microsoft.com/office/powerpoint/2010/main" val="22591364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часть </a:t>
            </a:r>
            <a:r>
              <a:rPr lang="en-US" sz="1800" dirty="0"/>
              <a:t>UPDATE/INSERT </a:t>
            </a:r>
            <a:r>
              <a:rPr lang="ru-RU" sz="1800" dirty="0"/>
              <a:t>операций. Целиком делать </a:t>
            </a:r>
            <a:r>
              <a:rPr lang="ru-RU" sz="1800" dirty="0" err="1"/>
              <a:t>снепшот</a:t>
            </a:r>
            <a:r>
              <a:rPr lang="ru-RU" sz="1800" dirty="0"/>
              <a:t> таблицы -- дорого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62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Восстановление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0E39F-8D33-6646-BDC0-AE121A7A6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89E5CC-A2B9-E546-8210-8BB984699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614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часть </a:t>
            </a:r>
            <a:r>
              <a:rPr lang="en-US" sz="1800" dirty="0"/>
              <a:t>UPDATE/INSERT </a:t>
            </a:r>
            <a:r>
              <a:rPr lang="ru-RU" sz="1800" dirty="0"/>
              <a:t>операций. Целиком делать </a:t>
            </a:r>
            <a:r>
              <a:rPr lang="ru-RU" sz="1800" dirty="0" err="1"/>
              <a:t>снепшот</a:t>
            </a:r>
            <a:r>
              <a:rPr lang="ru-RU" sz="1800" dirty="0"/>
              <a:t> таблицы -- дорого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ad-hoc </a:t>
            </a:r>
            <a:r>
              <a:rPr lang="ru-RU" sz="1600" dirty="0" err="1"/>
              <a:t>снепшот</a:t>
            </a:r>
            <a:r>
              <a:rPr lang="ru-RU" sz="1600" dirty="0"/>
              <a:t> с фильтром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Восстановление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39815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Восстановление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64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9E0C2DB-6A45-1540-AFB1-52F4D5EF29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493" t="-72265" r="-565" b="-103666"/>
          <a:stretch/>
        </p:blipFill>
        <p:spPr>
          <a:xfrm>
            <a:off x="515938" y="1104900"/>
            <a:ext cx="1116806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16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Восстановление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65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9E0C2DB-6A45-1540-AFB1-52F4D5EF29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493" t="-72265" r="-565" b="-103666"/>
          <a:stretch/>
        </p:blipFill>
        <p:spPr>
          <a:xfrm>
            <a:off x="515938" y="1104900"/>
            <a:ext cx="11168062" cy="52451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54DCD7AA-FB9F-7440-8DAF-09A1CB65C66D}"/>
              </a:ext>
            </a:extLst>
          </p:cNvPr>
          <p:cNvSpPr/>
          <p:nvPr/>
        </p:nvSpPr>
        <p:spPr>
          <a:xfrm>
            <a:off x="3541991" y="3952196"/>
            <a:ext cx="3180542" cy="275389"/>
          </a:xfrm>
          <a:prstGeom prst="frame">
            <a:avLst>
              <a:gd name="adj1" fmla="val 4665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3C15A4C6-EA75-7D4F-A261-9250BBCD99BD}"/>
              </a:ext>
            </a:extLst>
          </p:cNvPr>
          <p:cNvSpPr/>
          <p:nvPr/>
        </p:nvSpPr>
        <p:spPr>
          <a:xfrm>
            <a:off x="3541991" y="3291305"/>
            <a:ext cx="5771342" cy="275389"/>
          </a:xfrm>
          <a:prstGeom prst="frame">
            <a:avLst>
              <a:gd name="adj1" fmla="val 4665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1964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</a:t>
            </a:r>
            <a:r>
              <a:rPr lang="ru-RU" sz="1800" dirty="0" err="1"/>
              <a:t>эвенты</a:t>
            </a:r>
            <a:r>
              <a:rPr lang="ru-RU" sz="1800" dirty="0"/>
              <a:t> с </a:t>
            </a:r>
            <a:r>
              <a:rPr lang="en-US" sz="1800" dirty="0"/>
              <a:t>DELETE</a:t>
            </a:r>
            <a:r>
              <a:rPr lang="ru-RU" sz="1800" dirty="0"/>
              <a:t>. </a:t>
            </a:r>
            <a:r>
              <a:rPr lang="ru-RU" sz="1800" dirty="0" err="1"/>
              <a:t>Снепшот</a:t>
            </a:r>
            <a:r>
              <a:rPr lang="ru-RU" sz="1800" dirty="0"/>
              <a:t> с фильтром не решает проблему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Потерянный </a:t>
            </a:r>
            <a:r>
              <a:rPr lang="en-US" dirty="0"/>
              <a:t>DELETE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668A6-3974-0F44-9031-28ADE8F00D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73AFC2-2E23-6E4F-97A7-CD60F84AF3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04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</a:t>
            </a:r>
            <a:r>
              <a:rPr lang="ru-RU" sz="1800" dirty="0" err="1"/>
              <a:t>эвенты</a:t>
            </a:r>
            <a:r>
              <a:rPr lang="ru-RU" sz="1800" dirty="0"/>
              <a:t> с </a:t>
            </a:r>
            <a:r>
              <a:rPr lang="en-US" sz="1800" dirty="0"/>
              <a:t>DELETE</a:t>
            </a:r>
            <a:r>
              <a:rPr lang="ru-RU" sz="1800" dirty="0"/>
              <a:t>. </a:t>
            </a:r>
            <a:r>
              <a:rPr lang="ru-RU" sz="1800" dirty="0" err="1"/>
              <a:t>Снепшот</a:t>
            </a:r>
            <a:r>
              <a:rPr lang="ru-RU" sz="1800" dirty="0"/>
              <a:t> с фильтром не решает проблему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Повторный полный </a:t>
            </a:r>
            <a:r>
              <a:rPr lang="ru-RU" sz="1600" dirty="0" err="1"/>
              <a:t>снепшот</a:t>
            </a:r>
            <a:r>
              <a:rPr lang="ru-RU" sz="1600" dirty="0"/>
              <a:t> с предварительной очисткой </a:t>
            </a:r>
            <a:r>
              <a:rPr lang="ru-RU" sz="1600" dirty="0" err="1"/>
              <a:t>таргета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Повторный полный </a:t>
            </a:r>
            <a:r>
              <a:rPr lang="ru-RU" sz="1600" dirty="0" err="1"/>
              <a:t>снепшот</a:t>
            </a:r>
            <a:r>
              <a:rPr lang="ru-RU" sz="1600" dirty="0"/>
              <a:t> с инкрементов </a:t>
            </a:r>
            <a:r>
              <a:rPr lang="en-US" sz="1600" dirty="0" err="1"/>
              <a:t>epoch_id</a:t>
            </a:r>
            <a:r>
              <a:rPr lang="en-US" sz="1600" dirty="0"/>
              <a:t> </a:t>
            </a:r>
            <a:r>
              <a:rPr lang="ru-RU" sz="1600" dirty="0"/>
              <a:t>и БЕЗ очистки </a:t>
            </a:r>
            <a:r>
              <a:rPr lang="ru-RU" sz="1600" dirty="0" err="1"/>
              <a:t>таргета</a:t>
            </a: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Потерянный </a:t>
            </a:r>
            <a:r>
              <a:rPr lang="en-US" dirty="0"/>
              <a:t>DELETE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24164191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68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19980" y="1642136"/>
            <a:ext cx="8046687" cy="1413354"/>
          </a:xfrm>
        </p:spPr>
        <p:txBody>
          <a:bodyPr/>
          <a:lstStyle/>
          <a:p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35363608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таблицу(ы) без </a:t>
            </a:r>
            <a:r>
              <a:rPr lang="en-US" sz="1800" dirty="0"/>
              <a:t>PK</a:t>
            </a:r>
            <a:r>
              <a:rPr lang="ru-RU" sz="1800" dirty="0"/>
              <a:t> или с </a:t>
            </a:r>
            <a:r>
              <a:rPr lang="en-US" sz="1800" dirty="0"/>
              <a:t>TOAST-</a:t>
            </a:r>
            <a:r>
              <a:rPr lang="ru-RU" sz="1800" dirty="0"/>
              <a:t>колонками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таблиц без </a:t>
            </a:r>
            <a:r>
              <a:rPr lang="en-US" dirty="0"/>
              <a:t>PK</a:t>
            </a:r>
            <a:r>
              <a:rPr lang="ru-RU" dirty="0"/>
              <a:t> или с </a:t>
            </a:r>
            <a:r>
              <a:rPr lang="en-US" dirty="0"/>
              <a:t>TOAST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A8484-AA79-904F-A641-E00719D7E7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A7461-6C8F-5841-A836-E6358EF612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11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7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Проблемы и решения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1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таблицу(ы) без </a:t>
            </a:r>
            <a:r>
              <a:rPr lang="en-US" sz="1800" dirty="0"/>
              <a:t>PK</a:t>
            </a:r>
            <a:r>
              <a:rPr lang="ru-RU" sz="1800" dirty="0"/>
              <a:t> или с </a:t>
            </a:r>
            <a:r>
              <a:rPr lang="en-US" sz="1800" dirty="0"/>
              <a:t>TOAST-</a:t>
            </a:r>
            <a:r>
              <a:rPr lang="ru-RU" sz="1800" dirty="0"/>
              <a:t>колонками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Для таблиц без </a:t>
            </a:r>
            <a:r>
              <a:rPr lang="en-US" sz="1600" dirty="0"/>
              <a:t>PK: </a:t>
            </a:r>
            <a:r>
              <a:rPr lang="ru-RU" sz="1600" dirty="0"/>
              <a:t>Использовать </a:t>
            </a:r>
            <a:r>
              <a:rPr lang="en-US" sz="1600" dirty="0"/>
              <a:t>REPLICA IDENTITY FULL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Для таблиц с </a:t>
            </a:r>
            <a:r>
              <a:rPr lang="en-US" sz="1600" dirty="0"/>
              <a:t>TOAST </a:t>
            </a:r>
            <a:r>
              <a:rPr lang="ru-RU" sz="1600" dirty="0"/>
              <a:t>полями:</a:t>
            </a:r>
            <a:r>
              <a:rPr lang="en-US" sz="1600" dirty="0"/>
              <a:t> REPLICA IDENTITY FULL </a:t>
            </a:r>
            <a:r>
              <a:rPr lang="ru-RU" sz="1600" dirty="0"/>
              <a:t>или сделать </a:t>
            </a:r>
            <a:r>
              <a:rPr lang="en-US" sz="1600" dirty="0"/>
              <a:t>TOAST-</a:t>
            </a:r>
            <a:r>
              <a:rPr lang="ru-RU" sz="1600" dirty="0"/>
              <a:t>поля частью </a:t>
            </a:r>
            <a:r>
              <a:rPr lang="en-US" sz="1600" dirty="0"/>
              <a:t>PK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Оба решения приводят к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таблиц без </a:t>
            </a:r>
            <a:r>
              <a:rPr lang="en-US" dirty="0"/>
              <a:t>PK</a:t>
            </a:r>
            <a:r>
              <a:rPr lang="ru-RU" dirty="0"/>
              <a:t> или с </a:t>
            </a:r>
            <a:r>
              <a:rPr lang="en-US" dirty="0"/>
              <a:t>TOAST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18346017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Необходимо получать </a:t>
            </a:r>
            <a:r>
              <a:rPr lang="en-US" sz="1800" dirty="0"/>
              <a:t>diff </a:t>
            </a:r>
            <a:r>
              <a:rPr lang="ru-RU" sz="1800" dirty="0"/>
              <a:t>изменений (</a:t>
            </a:r>
            <a:r>
              <a:rPr lang="en-US" sz="1800" dirty="0"/>
              <a:t>after ^ before</a:t>
            </a:r>
            <a:r>
              <a:rPr lang="ru-RU" sz="1800" dirty="0"/>
              <a:t>)</a:t>
            </a:r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</a:t>
            </a:r>
            <a:r>
              <a:rPr lang="en-US" dirty="0"/>
              <a:t>diff 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5DDA95-D2FE-F542-932E-DA58026E32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891237-441A-584D-A27F-5FB5248B0C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047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Необходимо получать </a:t>
            </a:r>
            <a:r>
              <a:rPr lang="en-US" sz="1800" dirty="0"/>
              <a:t>diff </a:t>
            </a:r>
            <a:r>
              <a:rPr lang="ru-RU" sz="1800" dirty="0"/>
              <a:t>изменений (</a:t>
            </a:r>
            <a:r>
              <a:rPr lang="en-US" sz="1800" dirty="0"/>
              <a:t>after ^ before</a:t>
            </a:r>
            <a:r>
              <a:rPr lang="ru-RU" sz="1800" dirty="0"/>
              <a:t>)</a:t>
            </a:r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REPLICA IDENTITY FULL</a:t>
            </a: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72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</a:t>
            </a:r>
            <a:r>
              <a:rPr lang="en-US" dirty="0"/>
              <a:t>diff 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3847943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[TODO] </a:t>
            </a:r>
            <a:r>
              <a:rPr lang="ru-RU" dirty="0">
                <a:solidFill>
                  <a:srgbClr val="FF0000"/>
                </a:solidFill>
              </a:rPr>
              <a:t>Таблица без </a:t>
            </a:r>
            <a:r>
              <a:rPr lang="en-US" dirty="0">
                <a:solidFill>
                  <a:srgbClr val="FF0000"/>
                </a:solidFill>
              </a:rPr>
              <a:t>PK</a:t>
            </a:r>
            <a:r>
              <a:rPr lang="ru-RU" dirty="0">
                <a:solidFill>
                  <a:srgbClr val="FF0000"/>
                </a:solidFill>
              </a:rPr>
              <a:t>, но с </a:t>
            </a:r>
            <a:r>
              <a:rPr lang="en-US" dirty="0">
                <a:solidFill>
                  <a:srgbClr val="FF0000"/>
                </a:solidFill>
              </a:rPr>
              <a:t>FK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25948238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Необходимо реплицировать </a:t>
            </a:r>
            <a:r>
              <a:rPr lang="ru-RU" sz="1800" dirty="0" err="1"/>
              <a:t>партиционированную</a:t>
            </a:r>
            <a:r>
              <a:rPr lang="ru-RU" sz="1800" dirty="0"/>
              <a:t> таблицу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5B677-109E-6947-826F-DDFD739230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6C503E-4FB1-A24D-B4E4-F4766818A1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933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Необходимо реплицировать </a:t>
            </a:r>
            <a:r>
              <a:rPr lang="ru-RU" sz="1800" dirty="0" err="1"/>
              <a:t>партиционированную</a:t>
            </a:r>
            <a:r>
              <a:rPr lang="ru-RU" sz="1800" dirty="0"/>
              <a:t> таблицу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При создании публикации выставить флаг </a:t>
            </a:r>
            <a:r>
              <a:rPr lang="en-US" sz="1600" b="1" dirty="0" err="1"/>
              <a:t>publish_via_partition_root</a:t>
            </a:r>
            <a:endParaRPr lang="en-US" sz="1600" b="1" dirty="0"/>
          </a:p>
          <a:p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37799817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en-US" dirty="0" err="1"/>
              <a:t>hypertable</a:t>
            </a:r>
            <a:r>
              <a:rPr lang="en-US" dirty="0"/>
              <a:t> (</a:t>
            </a:r>
            <a:r>
              <a:rPr lang="en-US" dirty="0" err="1"/>
              <a:t>timescaledb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17346064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по транзакциям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7209119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78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52246" y="1184936"/>
            <a:ext cx="8046687" cy="1413354"/>
          </a:xfrm>
        </p:spPr>
        <p:txBody>
          <a:bodyPr/>
          <a:lstStyle/>
          <a:p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12952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схем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479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Проблемы и решения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ECE9B78-69B4-B344-8DEF-D3F75106C80D}"/>
              </a:ext>
            </a:extLst>
          </p:cNvPr>
          <p:cNvSpPr/>
          <p:nvPr/>
        </p:nvSpPr>
        <p:spPr>
          <a:xfrm>
            <a:off x="2152995" y="1753985"/>
            <a:ext cx="4189615" cy="1828800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668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Роутинг</a:t>
            </a:r>
            <a:r>
              <a:rPr lang="ru-RU" dirty="0"/>
              <a:t> данных от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69495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эволюции схемы в </a:t>
            </a:r>
            <a:r>
              <a:rPr lang="ru-RU" dirty="0" err="1"/>
              <a:t>шардах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28757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82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эволюции схемы в </a:t>
            </a:r>
            <a:r>
              <a:rPr lang="ru-RU" dirty="0" err="1"/>
              <a:t>шардах</a:t>
            </a:r>
            <a:r>
              <a:rPr lang="ru-RU" dirty="0"/>
              <a:t> (</a:t>
            </a:r>
            <a:r>
              <a:rPr lang="ru-RU" dirty="0" err="1"/>
              <a:t>кастомный</a:t>
            </a:r>
            <a:r>
              <a:rPr lang="ru-RU" dirty="0"/>
              <a:t> трансформ)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31335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118A415F-3AE0-2419-718C-37828BA05424}"/>
              </a:ext>
            </a:extLst>
          </p:cNvPr>
          <p:cNvSpPr/>
          <p:nvPr/>
        </p:nvSpPr>
        <p:spPr>
          <a:xfrm>
            <a:off x="6477991" y="1066801"/>
            <a:ext cx="5000364" cy="5029200"/>
          </a:xfrm>
          <a:prstGeom prst="roundRect">
            <a:avLst>
              <a:gd name="adj" fmla="val 6869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Рисунок 28"/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249EFE-9D68-F09E-BEBC-11BC4F2D0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83</a:t>
            </a:fld>
            <a:endParaRPr lang="en-RU" dirty="0"/>
          </a:p>
        </p:txBody>
      </p:sp>
      <p:sp>
        <p:nvSpPr>
          <p:cNvPr id="28" name="Текст 2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Заголовок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0" name="Текст 2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0392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84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19980" y="1642136"/>
            <a:ext cx="8046687" cy="1413354"/>
          </a:xfrm>
        </p:spPr>
        <p:txBody>
          <a:bodyPr/>
          <a:lstStyle/>
          <a:p>
            <a:r>
              <a:rPr lang="ru-RU" dirty="0"/>
              <a:t>Дополнительный контент</a:t>
            </a:r>
          </a:p>
        </p:txBody>
      </p:sp>
    </p:spTree>
    <p:extLst>
      <p:ext uri="{BB962C8B-B14F-4D97-AF65-F5344CB8AC3E}">
        <p14:creationId xmlns:p14="http://schemas.microsoft.com/office/powerpoint/2010/main" val="36871457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Транзакции с большим числом изменений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85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260211-8258-B94A-9C2F-9033ABAB2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66" y="937599"/>
            <a:ext cx="11006667" cy="498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640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[???] </a:t>
            </a:r>
            <a:r>
              <a:rPr lang="ru-RU" dirty="0"/>
              <a:t>Смена мастера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3081328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Прямая соединительная линия 20"/>
          <p:cNvCxnSpPr/>
          <p:nvPr/>
        </p:nvCxnSpPr>
        <p:spPr>
          <a:xfrm>
            <a:off x="519639" y="1396060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6184587" y="1396060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519691" y="4088242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6184587" y="4088242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87</a:t>
            </a:fld>
            <a:endParaRPr lang="en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Полилиния 16"/>
          <p:cNvSpPr/>
          <p:nvPr/>
        </p:nvSpPr>
        <p:spPr>
          <a:xfrm>
            <a:off x="6181344" y="1396060"/>
            <a:ext cx="68233" cy="298734"/>
          </a:xfrm>
          <a:custGeom>
            <a:avLst/>
            <a:gdLst>
              <a:gd name="connsiteX0" fmla="*/ 0 w 175718"/>
              <a:gd name="connsiteY0" fmla="*/ 0 h 769320"/>
              <a:gd name="connsiteX1" fmla="*/ 13039 w 175718"/>
              <a:gd name="connsiteY1" fmla="*/ 1314 h 769320"/>
              <a:gd name="connsiteX2" fmla="*/ 175718 w 175718"/>
              <a:gd name="connsiteY2" fmla="*/ 200915 h 769320"/>
              <a:gd name="connsiteX3" fmla="*/ 175718 w 175718"/>
              <a:gd name="connsiteY3" fmla="*/ 568405 h 769320"/>
              <a:gd name="connsiteX4" fmla="*/ 13039 w 175718"/>
              <a:gd name="connsiteY4" fmla="*/ 768006 h 769320"/>
              <a:gd name="connsiteX5" fmla="*/ 0 w 175718"/>
              <a:gd name="connsiteY5" fmla="*/ 769320 h 76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718" h="769320">
                <a:moveTo>
                  <a:pt x="0" y="0"/>
                </a:moveTo>
                <a:lnTo>
                  <a:pt x="13039" y="1314"/>
                </a:lnTo>
                <a:cubicBezTo>
                  <a:pt x="105879" y="20312"/>
                  <a:pt x="175718" y="102458"/>
                  <a:pt x="175718" y="200915"/>
                </a:cubicBezTo>
                <a:lnTo>
                  <a:pt x="175718" y="568405"/>
                </a:lnTo>
                <a:cubicBezTo>
                  <a:pt x="175718" y="666862"/>
                  <a:pt x="105879" y="749008"/>
                  <a:pt x="13039" y="768006"/>
                </a:cubicBezTo>
                <a:lnTo>
                  <a:pt x="0" y="76932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ea typeface="Arial" charset="0"/>
              <a:cs typeface="Arial" charset="0"/>
            </a:endParaRPr>
          </a:p>
        </p:txBody>
      </p:sp>
      <p:sp>
        <p:nvSpPr>
          <p:cNvPr id="19" name="Полилиния 18"/>
          <p:cNvSpPr/>
          <p:nvPr/>
        </p:nvSpPr>
        <p:spPr>
          <a:xfrm>
            <a:off x="516448" y="1396060"/>
            <a:ext cx="68233" cy="298734"/>
          </a:xfrm>
          <a:custGeom>
            <a:avLst/>
            <a:gdLst>
              <a:gd name="connsiteX0" fmla="*/ 0 w 175718"/>
              <a:gd name="connsiteY0" fmla="*/ 0 h 769320"/>
              <a:gd name="connsiteX1" fmla="*/ 13039 w 175718"/>
              <a:gd name="connsiteY1" fmla="*/ 1314 h 769320"/>
              <a:gd name="connsiteX2" fmla="*/ 175718 w 175718"/>
              <a:gd name="connsiteY2" fmla="*/ 200915 h 769320"/>
              <a:gd name="connsiteX3" fmla="*/ 175718 w 175718"/>
              <a:gd name="connsiteY3" fmla="*/ 568405 h 769320"/>
              <a:gd name="connsiteX4" fmla="*/ 13039 w 175718"/>
              <a:gd name="connsiteY4" fmla="*/ 768006 h 769320"/>
              <a:gd name="connsiteX5" fmla="*/ 0 w 175718"/>
              <a:gd name="connsiteY5" fmla="*/ 769320 h 76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718" h="769320">
                <a:moveTo>
                  <a:pt x="0" y="0"/>
                </a:moveTo>
                <a:lnTo>
                  <a:pt x="13039" y="1314"/>
                </a:lnTo>
                <a:cubicBezTo>
                  <a:pt x="105879" y="20312"/>
                  <a:pt x="175718" y="102458"/>
                  <a:pt x="175718" y="200915"/>
                </a:cubicBezTo>
                <a:lnTo>
                  <a:pt x="175718" y="568405"/>
                </a:lnTo>
                <a:cubicBezTo>
                  <a:pt x="175718" y="666862"/>
                  <a:pt x="105879" y="749008"/>
                  <a:pt x="13039" y="768006"/>
                </a:cubicBezTo>
                <a:lnTo>
                  <a:pt x="0" y="76932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ea typeface="Arial" charset="0"/>
              <a:cs typeface="Arial" charset="0"/>
            </a:endParaRPr>
          </a:p>
        </p:txBody>
      </p:sp>
      <p:sp>
        <p:nvSpPr>
          <p:cNvPr id="23" name="Полилиния 22"/>
          <p:cNvSpPr/>
          <p:nvPr/>
        </p:nvSpPr>
        <p:spPr>
          <a:xfrm>
            <a:off x="6181344" y="4089246"/>
            <a:ext cx="68233" cy="298734"/>
          </a:xfrm>
          <a:custGeom>
            <a:avLst/>
            <a:gdLst>
              <a:gd name="connsiteX0" fmla="*/ 0 w 175718"/>
              <a:gd name="connsiteY0" fmla="*/ 0 h 769320"/>
              <a:gd name="connsiteX1" fmla="*/ 13039 w 175718"/>
              <a:gd name="connsiteY1" fmla="*/ 1314 h 769320"/>
              <a:gd name="connsiteX2" fmla="*/ 175718 w 175718"/>
              <a:gd name="connsiteY2" fmla="*/ 200915 h 769320"/>
              <a:gd name="connsiteX3" fmla="*/ 175718 w 175718"/>
              <a:gd name="connsiteY3" fmla="*/ 568405 h 769320"/>
              <a:gd name="connsiteX4" fmla="*/ 13039 w 175718"/>
              <a:gd name="connsiteY4" fmla="*/ 768006 h 769320"/>
              <a:gd name="connsiteX5" fmla="*/ 0 w 175718"/>
              <a:gd name="connsiteY5" fmla="*/ 769320 h 76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718" h="769320">
                <a:moveTo>
                  <a:pt x="0" y="0"/>
                </a:moveTo>
                <a:lnTo>
                  <a:pt x="13039" y="1314"/>
                </a:lnTo>
                <a:cubicBezTo>
                  <a:pt x="105879" y="20312"/>
                  <a:pt x="175718" y="102458"/>
                  <a:pt x="175718" y="200915"/>
                </a:cubicBezTo>
                <a:lnTo>
                  <a:pt x="175718" y="568405"/>
                </a:lnTo>
                <a:cubicBezTo>
                  <a:pt x="175718" y="666862"/>
                  <a:pt x="105879" y="749008"/>
                  <a:pt x="13039" y="768006"/>
                </a:cubicBezTo>
                <a:lnTo>
                  <a:pt x="0" y="76932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ea typeface="Arial" charset="0"/>
              <a:cs typeface="Arial" charset="0"/>
            </a:endParaRPr>
          </a:p>
        </p:txBody>
      </p:sp>
      <p:sp>
        <p:nvSpPr>
          <p:cNvPr id="24" name="Полилиния 23"/>
          <p:cNvSpPr/>
          <p:nvPr/>
        </p:nvSpPr>
        <p:spPr>
          <a:xfrm>
            <a:off x="516448" y="4089246"/>
            <a:ext cx="68233" cy="298734"/>
          </a:xfrm>
          <a:custGeom>
            <a:avLst/>
            <a:gdLst>
              <a:gd name="connsiteX0" fmla="*/ 0 w 175718"/>
              <a:gd name="connsiteY0" fmla="*/ 0 h 769320"/>
              <a:gd name="connsiteX1" fmla="*/ 13039 w 175718"/>
              <a:gd name="connsiteY1" fmla="*/ 1314 h 769320"/>
              <a:gd name="connsiteX2" fmla="*/ 175718 w 175718"/>
              <a:gd name="connsiteY2" fmla="*/ 200915 h 769320"/>
              <a:gd name="connsiteX3" fmla="*/ 175718 w 175718"/>
              <a:gd name="connsiteY3" fmla="*/ 568405 h 769320"/>
              <a:gd name="connsiteX4" fmla="*/ 13039 w 175718"/>
              <a:gd name="connsiteY4" fmla="*/ 768006 h 769320"/>
              <a:gd name="connsiteX5" fmla="*/ 0 w 175718"/>
              <a:gd name="connsiteY5" fmla="*/ 769320 h 76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718" h="769320">
                <a:moveTo>
                  <a:pt x="0" y="0"/>
                </a:moveTo>
                <a:lnTo>
                  <a:pt x="13039" y="1314"/>
                </a:lnTo>
                <a:cubicBezTo>
                  <a:pt x="105879" y="20312"/>
                  <a:pt x="175718" y="102458"/>
                  <a:pt x="175718" y="200915"/>
                </a:cubicBezTo>
                <a:lnTo>
                  <a:pt x="175718" y="568405"/>
                </a:lnTo>
                <a:cubicBezTo>
                  <a:pt x="175718" y="666862"/>
                  <a:pt x="105879" y="749008"/>
                  <a:pt x="13039" y="768006"/>
                </a:cubicBezTo>
                <a:lnTo>
                  <a:pt x="0" y="76932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204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2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2" name="Рисунок 21" descr="Защита ">
            <a:extLst>
              <a:ext uri="{FF2B5EF4-FFF2-40B4-BE49-F238E27FC236}">
                <a16:creationId xmlns:a16="http://schemas.microsoft.com/office/drawing/2014/main" id="{4844E095-C4FF-1182-7766-F200361EEF6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26" name="Текст 2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Текст 2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3" name="Рисунок 22" descr="Облако, данные ">
            <a:extLst>
              <a:ext uri="{FF2B5EF4-FFF2-40B4-BE49-F238E27FC236}">
                <a16:creationId xmlns:a16="http://schemas.microsoft.com/office/drawing/2014/main" id="{6BAE7FC4-1F85-51F2-EC8A-117C807EB8D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30" name="Текст 2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8" name="Рисунок 27" descr="Звезда, достижение">
            <a:extLst>
              <a:ext uri="{FF2B5EF4-FFF2-40B4-BE49-F238E27FC236}">
                <a16:creationId xmlns:a16="http://schemas.microsoft.com/office/drawing/2014/main" id="{CFE6DD60-E39F-2F3D-1ECD-A5549F9ED02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32" name="Текст 3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3" name="Текст 3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9" name="Рисунок 28" descr="Внимание, осторожно">
            <a:extLst>
              <a:ext uri="{FF2B5EF4-FFF2-40B4-BE49-F238E27FC236}">
                <a16:creationId xmlns:a16="http://schemas.microsoft.com/office/drawing/2014/main" id="{45685AE5-88D1-C0AE-FEDF-AAEEC57F06FC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9FE58C5-7611-58DB-EC72-42CC0A294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88</a:t>
            </a:fld>
            <a:endParaRPr lang="en-RU" dirty="0"/>
          </a:p>
        </p:txBody>
      </p:sp>
      <p:sp>
        <p:nvSpPr>
          <p:cNvPr id="21" name="Заголовок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>
            <a:off x="516448" y="1396060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6181344" y="1396060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516448" y="4088242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6181344" y="4088242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0949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F1D59A-A181-307C-2D02-0A8B1C9C6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89</a:t>
            </a:fld>
            <a:endParaRPr lang="en-RU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516448" y="1396060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6181344" y="1396060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516448" y="4088242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181344" y="4088242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731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9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Проблемы и решения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ECE9B78-69B4-B344-8DEF-D3F75106C80D}"/>
              </a:ext>
            </a:extLst>
          </p:cNvPr>
          <p:cNvSpPr/>
          <p:nvPr/>
        </p:nvSpPr>
        <p:spPr>
          <a:xfrm>
            <a:off x="2144682" y="3560376"/>
            <a:ext cx="3283529" cy="1344133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5437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Прямая соединительная линия 32"/>
          <p:cNvCxnSpPr/>
          <p:nvPr/>
        </p:nvCxnSpPr>
        <p:spPr>
          <a:xfrm flipH="1">
            <a:off x="6181344" y="1396570"/>
            <a:ext cx="5063" cy="129407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 flipH="1">
            <a:off x="516776" y="1396570"/>
            <a:ext cx="5063" cy="129407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Текст 26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8" name="Текст 2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Текст 28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0" name="Текст 29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C842613-92D5-2D54-74B2-A9D080EA9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90</a:t>
            </a:fld>
            <a:endParaRPr lang="en-RU" dirty="0"/>
          </a:p>
        </p:txBody>
      </p:sp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5" name="Текст 24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6" name="Текст 2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" name="Полилиния 30"/>
          <p:cNvSpPr/>
          <p:nvPr/>
        </p:nvSpPr>
        <p:spPr>
          <a:xfrm>
            <a:off x="6181344" y="1396060"/>
            <a:ext cx="68233" cy="298734"/>
          </a:xfrm>
          <a:custGeom>
            <a:avLst/>
            <a:gdLst>
              <a:gd name="connsiteX0" fmla="*/ 0 w 175718"/>
              <a:gd name="connsiteY0" fmla="*/ 0 h 769320"/>
              <a:gd name="connsiteX1" fmla="*/ 13039 w 175718"/>
              <a:gd name="connsiteY1" fmla="*/ 1314 h 769320"/>
              <a:gd name="connsiteX2" fmla="*/ 175718 w 175718"/>
              <a:gd name="connsiteY2" fmla="*/ 200915 h 769320"/>
              <a:gd name="connsiteX3" fmla="*/ 175718 w 175718"/>
              <a:gd name="connsiteY3" fmla="*/ 568405 h 769320"/>
              <a:gd name="connsiteX4" fmla="*/ 13039 w 175718"/>
              <a:gd name="connsiteY4" fmla="*/ 768006 h 769320"/>
              <a:gd name="connsiteX5" fmla="*/ 0 w 175718"/>
              <a:gd name="connsiteY5" fmla="*/ 769320 h 76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718" h="769320">
                <a:moveTo>
                  <a:pt x="0" y="0"/>
                </a:moveTo>
                <a:lnTo>
                  <a:pt x="13039" y="1314"/>
                </a:lnTo>
                <a:cubicBezTo>
                  <a:pt x="105879" y="20312"/>
                  <a:pt x="175718" y="102458"/>
                  <a:pt x="175718" y="200915"/>
                </a:cubicBezTo>
                <a:lnTo>
                  <a:pt x="175718" y="568405"/>
                </a:lnTo>
                <a:cubicBezTo>
                  <a:pt x="175718" y="666862"/>
                  <a:pt x="105879" y="749008"/>
                  <a:pt x="13039" y="768006"/>
                </a:cubicBezTo>
                <a:lnTo>
                  <a:pt x="0" y="76932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ea typeface="Arial" charset="0"/>
              <a:cs typeface="Arial" charset="0"/>
            </a:endParaRPr>
          </a:p>
        </p:txBody>
      </p:sp>
      <p:sp>
        <p:nvSpPr>
          <p:cNvPr id="32" name="Полилиния 31"/>
          <p:cNvSpPr/>
          <p:nvPr/>
        </p:nvSpPr>
        <p:spPr>
          <a:xfrm>
            <a:off x="516448" y="1396060"/>
            <a:ext cx="68233" cy="298734"/>
          </a:xfrm>
          <a:custGeom>
            <a:avLst/>
            <a:gdLst>
              <a:gd name="connsiteX0" fmla="*/ 0 w 175718"/>
              <a:gd name="connsiteY0" fmla="*/ 0 h 769320"/>
              <a:gd name="connsiteX1" fmla="*/ 13039 w 175718"/>
              <a:gd name="connsiteY1" fmla="*/ 1314 h 769320"/>
              <a:gd name="connsiteX2" fmla="*/ 175718 w 175718"/>
              <a:gd name="connsiteY2" fmla="*/ 200915 h 769320"/>
              <a:gd name="connsiteX3" fmla="*/ 175718 w 175718"/>
              <a:gd name="connsiteY3" fmla="*/ 568405 h 769320"/>
              <a:gd name="connsiteX4" fmla="*/ 13039 w 175718"/>
              <a:gd name="connsiteY4" fmla="*/ 768006 h 769320"/>
              <a:gd name="connsiteX5" fmla="*/ 0 w 175718"/>
              <a:gd name="connsiteY5" fmla="*/ 769320 h 76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718" h="769320">
                <a:moveTo>
                  <a:pt x="0" y="0"/>
                </a:moveTo>
                <a:lnTo>
                  <a:pt x="13039" y="1314"/>
                </a:lnTo>
                <a:cubicBezTo>
                  <a:pt x="105879" y="20312"/>
                  <a:pt x="175718" y="102458"/>
                  <a:pt x="175718" y="200915"/>
                </a:cubicBezTo>
                <a:lnTo>
                  <a:pt x="175718" y="568405"/>
                </a:lnTo>
                <a:cubicBezTo>
                  <a:pt x="175718" y="666862"/>
                  <a:pt x="105879" y="749008"/>
                  <a:pt x="13039" y="768006"/>
                </a:cubicBezTo>
                <a:lnTo>
                  <a:pt x="0" y="76932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ea typeface="Arial" charset="0"/>
              <a:cs typeface="Arial" charset="0"/>
            </a:endParaRPr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 flipH="1">
            <a:off x="6181344" y="3217095"/>
            <a:ext cx="5063" cy="129407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flipH="1">
            <a:off x="516776" y="3217095"/>
            <a:ext cx="5063" cy="129407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олилиния 35"/>
          <p:cNvSpPr/>
          <p:nvPr/>
        </p:nvSpPr>
        <p:spPr>
          <a:xfrm>
            <a:off x="6181344" y="3216585"/>
            <a:ext cx="68233" cy="298734"/>
          </a:xfrm>
          <a:custGeom>
            <a:avLst/>
            <a:gdLst>
              <a:gd name="connsiteX0" fmla="*/ 0 w 175718"/>
              <a:gd name="connsiteY0" fmla="*/ 0 h 769320"/>
              <a:gd name="connsiteX1" fmla="*/ 13039 w 175718"/>
              <a:gd name="connsiteY1" fmla="*/ 1314 h 769320"/>
              <a:gd name="connsiteX2" fmla="*/ 175718 w 175718"/>
              <a:gd name="connsiteY2" fmla="*/ 200915 h 769320"/>
              <a:gd name="connsiteX3" fmla="*/ 175718 w 175718"/>
              <a:gd name="connsiteY3" fmla="*/ 568405 h 769320"/>
              <a:gd name="connsiteX4" fmla="*/ 13039 w 175718"/>
              <a:gd name="connsiteY4" fmla="*/ 768006 h 769320"/>
              <a:gd name="connsiteX5" fmla="*/ 0 w 175718"/>
              <a:gd name="connsiteY5" fmla="*/ 769320 h 76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718" h="769320">
                <a:moveTo>
                  <a:pt x="0" y="0"/>
                </a:moveTo>
                <a:lnTo>
                  <a:pt x="13039" y="1314"/>
                </a:lnTo>
                <a:cubicBezTo>
                  <a:pt x="105879" y="20312"/>
                  <a:pt x="175718" y="102458"/>
                  <a:pt x="175718" y="200915"/>
                </a:cubicBezTo>
                <a:lnTo>
                  <a:pt x="175718" y="568405"/>
                </a:lnTo>
                <a:cubicBezTo>
                  <a:pt x="175718" y="666862"/>
                  <a:pt x="105879" y="749008"/>
                  <a:pt x="13039" y="768006"/>
                </a:cubicBezTo>
                <a:lnTo>
                  <a:pt x="0" y="76932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ea typeface="Arial" charset="0"/>
              <a:cs typeface="Arial" charset="0"/>
            </a:endParaRPr>
          </a:p>
        </p:txBody>
      </p:sp>
      <p:sp>
        <p:nvSpPr>
          <p:cNvPr id="37" name="Полилиния 36"/>
          <p:cNvSpPr/>
          <p:nvPr/>
        </p:nvSpPr>
        <p:spPr>
          <a:xfrm>
            <a:off x="516448" y="3216585"/>
            <a:ext cx="68233" cy="298734"/>
          </a:xfrm>
          <a:custGeom>
            <a:avLst/>
            <a:gdLst>
              <a:gd name="connsiteX0" fmla="*/ 0 w 175718"/>
              <a:gd name="connsiteY0" fmla="*/ 0 h 769320"/>
              <a:gd name="connsiteX1" fmla="*/ 13039 w 175718"/>
              <a:gd name="connsiteY1" fmla="*/ 1314 h 769320"/>
              <a:gd name="connsiteX2" fmla="*/ 175718 w 175718"/>
              <a:gd name="connsiteY2" fmla="*/ 200915 h 769320"/>
              <a:gd name="connsiteX3" fmla="*/ 175718 w 175718"/>
              <a:gd name="connsiteY3" fmla="*/ 568405 h 769320"/>
              <a:gd name="connsiteX4" fmla="*/ 13039 w 175718"/>
              <a:gd name="connsiteY4" fmla="*/ 768006 h 769320"/>
              <a:gd name="connsiteX5" fmla="*/ 0 w 175718"/>
              <a:gd name="connsiteY5" fmla="*/ 769320 h 76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718" h="769320">
                <a:moveTo>
                  <a:pt x="0" y="0"/>
                </a:moveTo>
                <a:lnTo>
                  <a:pt x="13039" y="1314"/>
                </a:lnTo>
                <a:cubicBezTo>
                  <a:pt x="105879" y="20312"/>
                  <a:pt x="175718" y="102458"/>
                  <a:pt x="175718" y="200915"/>
                </a:cubicBezTo>
                <a:lnTo>
                  <a:pt x="175718" y="568405"/>
                </a:lnTo>
                <a:cubicBezTo>
                  <a:pt x="175718" y="666862"/>
                  <a:pt x="105879" y="749008"/>
                  <a:pt x="13039" y="768006"/>
                </a:cubicBezTo>
                <a:lnTo>
                  <a:pt x="0" y="76932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ea typeface="Arial" charset="0"/>
              <a:cs typeface="Arial" charset="0"/>
            </a:endParaRPr>
          </a:p>
        </p:txBody>
      </p:sp>
      <p:cxnSp>
        <p:nvCxnSpPr>
          <p:cNvPr id="38" name="Прямая соединительная линия 37"/>
          <p:cNvCxnSpPr/>
          <p:nvPr/>
        </p:nvCxnSpPr>
        <p:spPr>
          <a:xfrm flipH="1">
            <a:off x="6181344" y="5037620"/>
            <a:ext cx="5063" cy="129407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flipH="1">
            <a:off x="516776" y="5037620"/>
            <a:ext cx="5063" cy="129407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Полилиния 39"/>
          <p:cNvSpPr/>
          <p:nvPr/>
        </p:nvSpPr>
        <p:spPr>
          <a:xfrm>
            <a:off x="6181344" y="5037110"/>
            <a:ext cx="68233" cy="298734"/>
          </a:xfrm>
          <a:custGeom>
            <a:avLst/>
            <a:gdLst>
              <a:gd name="connsiteX0" fmla="*/ 0 w 175718"/>
              <a:gd name="connsiteY0" fmla="*/ 0 h 769320"/>
              <a:gd name="connsiteX1" fmla="*/ 13039 w 175718"/>
              <a:gd name="connsiteY1" fmla="*/ 1314 h 769320"/>
              <a:gd name="connsiteX2" fmla="*/ 175718 w 175718"/>
              <a:gd name="connsiteY2" fmla="*/ 200915 h 769320"/>
              <a:gd name="connsiteX3" fmla="*/ 175718 w 175718"/>
              <a:gd name="connsiteY3" fmla="*/ 568405 h 769320"/>
              <a:gd name="connsiteX4" fmla="*/ 13039 w 175718"/>
              <a:gd name="connsiteY4" fmla="*/ 768006 h 769320"/>
              <a:gd name="connsiteX5" fmla="*/ 0 w 175718"/>
              <a:gd name="connsiteY5" fmla="*/ 769320 h 76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718" h="769320">
                <a:moveTo>
                  <a:pt x="0" y="0"/>
                </a:moveTo>
                <a:lnTo>
                  <a:pt x="13039" y="1314"/>
                </a:lnTo>
                <a:cubicBezTo>
                  <a:pt x="105879" y="20312"/>
                  <a:pt x="175718" y="102458"/>
                  <a:pt x="175718" y="200915"/>
                </a:cubicBezTo>
                <a:lnTo>
                  <a:pt x="175718" y="568405"/>
                </a:lnTo>
                <a:cubicBezTo>
                  <a:pt x="175718" y="666862"/>
                  <a:pt x="105879" y="749008"/>
                  <a:pt x="13039" y="768006"/>
                </a:cubicBezTo>
                <a:lnTo>
                  <a:pt x="0" y="76932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ea typeface="Arial" charset="0"/>
              <a:cs typeface="Arial" charset="0"/>
            </a:endParaRPr>
          </a:p>
        </p:txBody>
      </p:sp>
      <p:sp>
        <p:nvSpPr>
          <p:cNvPr id="41" name="Полилиния 40"/>
          <p:cNvSpPr/>
          <p:nvPr/>
        </p:nvSpPr>
        <p:spPr>
          <a:xfrm>
            <a:off x="516448" y="5037110"/>
            <a:ext cx="68233" cy="298734"/>
          </a:xfrm>
          <a:custGeom>
            <a:avLst/>
            <a:gdLst>
              <a:gd name="connsiteX0" fmla="*/ 0 w 175718"/>
              <a:gd name="connsiteY0" fmla="*/ 0 h 769320"/>
              <a:gd name="connsiteX1" fmla="*/ 13039 w 175718"/>
              <a:gd name="connsiteY1" fmla="*/ 1314 h 769320"/>
              <a:gd name="connsiteX2" fmla="*/ 175718 w 175718"/>
              <a:gd name="connsiteY2" fmla="*/ 200915 h 769320"/>
              <a:gd name="connsiteX3" fmla="*/ 175718 w 175718"/>
              <a:gd name="connsiteY3" fmla="*/ 568405 h 769320"/>
              <a:gd name="connsiteX4" fmla="*/ 13039 w 175718"/>
              <a:gd name="connsiteY4" fmla="*/ 768006 h 769320"/>
              <a:gd name="connsiteX5" fmla="*/ 0 w 175718"/>
              <a:gd name="connsiteY5" fmla="*/ 769320 h 76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718" h="769320">
                <a:moveTo>
                  <a:pt x="0" y="0"/>
                </a:moveTo>
                <a:lnTo>
                  <a:pt x="13039" y="1314"/>
                </a:lnTo>
                <a:cubicBezTo>
                  <a:pt x="105879" y="20312"/>
                  <a:pt x="175718" y="102458"/>
                  <a:pt x="175718" y="200915"/>
                </a:cubicBezTo>
                <a:lnTo>
                  <a:pt x="175718" y="568405"/>
                </a:lnTo>
                <a:cubicBezTo>
                  <a:pt x="175718" y="666862"/>
                  <a:pt x="105879" y="749008"/>
                  <a:pt x="13039" y="768006"/>
                </a:cubicBezTo>
                <a:lnTo>
                  <a:pt x="0" y="76932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1642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0F6F02B-7F3F-84C8-CADC-8529B8329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91</a:t>
            </a:fld>
            <a:endParaRPr lang="en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Текст 20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3" name="Текст 22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4" name="Текст 23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ru-RU"/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 flipH="1">
            <a:off x="521839" y="1396570"/>
            <a:ext cx="1" cy="80443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олилиния 28"/>
          <p:cNvSpPr/>
          <p:nvPr/>
        </p:nvSpPr>
        <p:spPr>
          <a:xfrm>
            <a:off x="516448" y="1396060"/>
            <a:ext cx="68233" cy="298734"/>
          </a:xfrm>
          <a:custGeom>
            <a:avLst/>
            <a:gdLst>
              <a:gd name="connsiteX0" fmla="*/ 0 w 175718"/>
              <a:gd name="connsiteY0" fmla="*/ 0 h 769320"/>
              <a:gd name="connsiteX1" fmla="*/ 13039 w 175718"/>
              <a:gd name="connsiteY1" fmla="*/ 1314 h 769320"/>
              <a:gd name="connsiteX2" fmla="*/ 175718 w 175718"/>
              <a:gd name="connsiteY2" fmla="*/ 200915 h 769320"/>
              <a:gd name="connsiteX3" fmla="*/ 175718 w 175718"/>
              <a:gd name="connsiteY3" fmla="*/ 568405 h 769320"/>
              <a:gd name="connsiteX4" fmla="*/ 13039 w 175718"/>
              <a:gd name="connsiteY4" fmla="*/ 768006 h 769320"/>
              <a:gd name="connsiteX5" fmla="*/ 0 w 175718"/>
              <a:gd name="connsiteY5" fmla="*/ 769320 h 76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718" h="769320">
                <a:moveTo>
                  <a:pt x="0" y="0"/>
                </a:moveTo>
                <a:lnTo>
                  <a:pt x="13039" y="1314"/>
                </a:lnTo>
                <a:cubicBezTo>
                  <a:pt x="105879" y="20312"/>
                  <a:pt x="175718" y="102458"/>
                  <a:pt x="175718" y="200915"/>
                </a:cubicBezTo>
                <a:lnTo>
                  <a:pt x="175718" y="568405"/>
                </a:lnTo>
                <a:cubicBezTo>
                  <a:pt x="175718" y="666862"/>
                  <a:pt x="105879" y="749008"/>
                  <a:pt x="13039" y="768006"/>
                </a:cubicBezTo>
                <a:lnTo>
                  <a:pt x="0" y="76932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ea typeface="Arial" charset="0"/>
              <a:cs typeface="Arial" charset="0"/>
            </a:endParaRP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flipH="1">
            <a:off x="6176404" y="1396570"/>
            <a:ext cx="1" cy="80443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олилиния 31"/>
          <p:cNvSpPr/>
          <p:nvPr/>
        </p:nvSpPr>
        <p:spPr>
          <a:xfrm>
            <a:off x="6171013" y="1396060"/>
            <a:ext cx="68233" cy="298734"/>
          </a:xfrm>
          <a:custGeom>
            <a:avLst/>
            <a:gdLst>
              <a:gd name="connsiteX0" fmla="*/ 0 w 175718"/>
              <a:gd name="connsiteY0" fmla="*/ 0 h 769320"/>
              <a:gd name="connsiteX1" fmla="*/ 13039 w 175718"/>
              <a:gd name="connsiteY1" fmla="*/ 1314 h 769320"/>
              <a:gd name="connsiteX2" fmla="*/ 175718 w 175718"/>
              <a:gd name="connsiteY2" fmla="*/ 200915 h 769320"/>
              <a:gd name="connsiteX3" fmla="*/ 175718 w 175718"/>
              <a:gd name="connsiteY3" fmla="*/ 568405 h 769320"/>
              <a:gd name="connsiteX4" fmla="*/ 13039 w 175718"/>
              <a:gd name="connsiteY4" fmla="*/ 768006 h 769320"/>
              <a:gd name="connsiteX5" fmla="*/ 0 w 175718"/>
              <a:gd name="connsiteY5" fmla="*/ 769320 h 76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718" h="769320">
                <a:moveTo>
                  <a:pt x="0" y="0"/>
                </a:moveTo>
                <a:lnTo>
                  <a:pt x="13039" y="1314"/>
                </a:lnTo>
                <a:cubicBezTo>
                  <a:pt x="105879" y="20312"/>
                  <a:pt x="175718" y="102458"/>
                  <a:pt x="175718" y="200915"/>
                </a:cubicBezTo>
                <a:lnTo>
                  <a:pt x="175718" y="568405"/>
                </a:lnTo>
                <a:cubicBezTo>
                  <a:pt x="175718" y="666862"/>
                  <a:pt x="105879" y="749008"/>
                  <a:pt x="13039" y="768006"/>
                </a:cubicBezTo>
                <a:lnTo>
                  <a:pt x="0" y="76932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ea typeface="Arial" charset="0"/>
              <a:cs typeface="Arial" charset="0"/>
            </a:endParaRPr>
          </a:p>
        </p:txBody>
      </p:sp>
      <p:cxnSp>
        <p:nvCxnSpPr>
          <p:cNvPr id="46" name="Прямая соединительная линия 45"/>
          <p:cNvCxnSpPr/>
          <p:nvPr/>
        </p:nvCxnSpPr>
        <p:spPr>
          <a:xfrm flipH="1">
            <a:off x="521839" y="2687700"/>
            <a:ext cx="1" cy="80443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Полилиния 46"/>
          <p:cNvSpPr/>
          <p:nvPr/>
        </p:nvSpPr>
        <p:spPr>
          <a:xfrm>
            <a:off x="516448" y="2687190"/>
            <a:ext cx="68233" cy="298734"/>
          </a:xfrm>
          <a:custGeom>
            <a:avLst/>
            <a:gdLst>
              <a:gd name="connsiteX0" fmla="*/ 0 w 175718"/>
              <a:gd name="connsiteY0" fmla="*/ 0 h 769320"/>
              <a:gd name="connsiteX1" fmla="*/ 13039 w 175718"/>
              <a:gd name="connsiteY1" fmla="*/ 1314 h 769320"/>
              <a:gd name="connsiteX2" fmla="*/ 175718 w 175718"/>
              <a:gd name="connsiteY2" fmla="*/ 200915 h 769320"/>
              <a:gd name="connsiteX3" fmla="*/ 175718 w 175718"/>
              <a:gd name="connsiteY3" fmla="*/ 568405 h 769320"/>
              <a:gd name="connsiteX4" fmla="*/ 13039 w 175718"/>
              <a:gd name="connsiteY4" fmla="*/ 768006 h 769320"/>
              <a:gd name="connsiteX5" fmla="*/ 0 w 175718"/>
              <a:gd name="connsiteY5" fmla="*/ 769320 h 76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718" h="769320">
                <a:moveTo>
                  <a:pt x="0" y="0"/>
                </a:moveTo>
                <a:lnTo>
                  <a:pt x="13039" y="1314"/>
                </a:lnTo>
                <a:cubicBezTo>
                  <a:pt x="105879" y="20312"/>
                  <a:pt x="175718" y="102458"/>
                  <a:pt x="175718" y="200915"/>
                </a:cubicBezTo>
                <a:lnTo>
                  <a:pt x="175718" y="568405"/>
                </a:lnTo>
                <a:cubicBezTo>
                  <a:pt x="175718" y="666862"/>
                  <a:pt x="105879" y="749008"/>
                  <a:pt x="13039" y="768006"/>
                </a:cubicBezTo>
                <a:lnTo>
                  <a:pt x="0" y="76932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ea typeface="Arial" charset="0"/>
              <a:cs typeface="Arial" charset="0"/>
            </a:endParaRPr>
          </a:p>
        </p:txBody>
      </p:sp>
      <p:cxnSp>
        <p:nvCxnSpPr>
          <p:cNvPr id="48" name="Прямая соединительная линия 47"/>
          <p:cNvCxnSpPr/>
          <p:nvPr/>
        </p:nvCxnSpPr>
        <p:spPr>
          <a:xfrm flipH="1">
            <a:off x="6176404" y="2687700"/>
            <a:ext cx="1" cy="80443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Полилиния 48"/>
          <p:cNvSpPr/>
          <p:nvPr/>
        </p:nvSpPr>
        <p:spPr>
          <a:xfrm>
            <a:off x="6171013" y="2687190"/>
            <a:ext cx="68233" cy="298734"/>
          </a:xfrm>
          <a:custGeom>
            <a:avLst/>
            <a:gdLst>
              <a:gd name="connsiteX0" fmla="*/ 0 w 175718"/>
              <a:gd name="connsiteY0" fmla="*/ 0 h 769320"/>
              <a:gd name="connsiteX1" fmla="*/ 13039 w 175718"/>
              <a:gd name="connsiteY1" fmla="*/ 1314 h 769320"/>
              <a:gd name="connsiteX2" fmla="*/ 175718 w 175718"/>
              <a:gd name="connsiteY2" fmla="*/ 200915 h 769320"/>
              <a:gd name="connsiteX3" fmla="*/ 175718 w 175718"/>
              <a:gd name="connsiteY3" fmla="*/ 568405 h 769320"/>
              <a:gd name="connsiteX4" fmla="*/ 13039 w 175718"/>
              <a:gd name="connsiteY4" fmla="*/ 768006 h 769320"/>
              <a:gd name="connsiteX5" fmla="*/ 0 w 175718"/>
              <a:gd name="connsiteY5" fmla="*/ 769320 h 76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718" h="769320">
                <a:moveTo>
                  <a:pt x="0" y="0"/>
                </a:moveTo>
                <a:lnTo>
                  <a:pt x="13039" y="1314"/>
                </a:lnTo>
                <a:cubicBezTo>
                  <a:pt x="105879" y="20312"/>
                  <a:pt x="175718" y="102458"/>
                  <a:pt x="175718" y="200915"/>
                </a:cubicBezTo>
                <a:lnTo>
                  <a:pt x="175718" y="568405"/>
                </a:lnTo>
                <a:cubicBezTo>
                  <a:pt x="175718" y="666862"/>
                  <a:pt x="105879" y="749008"/>
                  <a:pt x="13039" y="768006"/>
                </a:cubicBezTo>
                <a:lnTo>
                  <a:pt x="0" y="76932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ea typeface="Arial" charset="0"/>
              <a:cs typeface="Arial" charset="0"/>
            </a:endParaRPr>
          </a:p>
        </p:txBody>
      </p:sp>
      <p:cxnSp>
        <p:nvCxnSpPr>
          <p:cNvPr id="50" name="Прямая соединительная линия 49"/>
          <p:cNvCxnSpPr/>
          <p:nvPr/>
        </p:nvCxnSpPr>
        <p:spPr>
          <a:xfrm flipH="1">
            <a:off x="521839" y="4032066"/>
            <a:ext cx="1" cy="80443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Полилиния 50"/>
          <p:cNvSpPr/>
          <p:nvPr/>
        </p:nvSpPr>
        <p:spPr>
          <a:xfrm>
            <a:off x="516448" y="4031556"/>
            <a:ext cx="68233" cy="298734"/>
          </a:xfrm>
          <a:custGeom>
            <a:avLst/>
            <a:gdLst>
              <a:gd name="connsiteX0" fmla="*/ 0 w 175718"/>
              <a:gd name="connsiteY0" fmla="*/ 0 h 769320"/>
              <a:gd name="connsiteX1" fmla="*/ 13039 w 175718"/>
              <a:gd name="connsiteY1" fmla="*/ 1314 h 769320"/>
              <a:gd name="connsiteX2" fmla="*/ 175718 w 175718"/>
              <a:gd name="connsiteY2" fmla="*/ 200915 h 769320"/>
              <a:gd name="connsiteX3" fmla="*/ 175718 w 175718"/>
              <a:gd name="connsiteY3" fmla="*/ 568405 h 769320"/>
              <a:gd name="connsiteX4" fmla="*/ 13039 w 175718"/>
              <a:gd name="connsiteY4" fmla="*/ 768006 h 769320"/>
              <a:gd name="connsiteX5" fmla="*/ 0 w 175718"/>
              <a:gd name="connsiteY5" fmla="*/ 769320 h 76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718" h="769320">
                <a:moveTo>
                  <a:pt x="0" y="0"/>
                </a:moveTo>
                <a:lnTo>
                  <a:pt x="13039" y="1314"/>
                </a:lnTo>
                <a:cubicBezTo>
                  <a:pt x="105879" y="20312"/>
                  <a:pt x="175718" y="102458"/>
                  <a:pt x="175718" y="200915"/>
                </a:cubicBezTo>
                <a:lnTo>
                  <a:pt x="175718" y="568405"/>
                </a:lnTo>
                <a:cubicBezTo>
                  <a:pt x="175718" y="666862"/>
                  <a:pt x="105879" y="749008"/>
                  <a:pt x="13039" y="768006"/>
                </a:cubicBezTo>
                <a:lnTo>
                  <a:pt x="0" y="76932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ea typeface="Arial" charset="0"/>
              <a:cs typeface="Arial" charset="0"/>
            </a:endParaRPr>
          </a:p>
        </p:txBody>
      </p:sp>
      <p:cxnSp>
        <p:nvCxnSpPr>
          <p:cNvPr id="52" name="Прямая соединительная линия 51"/>
          <p:cNvCxnSpPr/>
          <p:nvPr/>
        </p:nvCxnSpPr>
        <p:spPr>
          <a:xfrm flipH="1">
            <a:off x="6176404" y="4032066"/>
            <a:ext cx="1" cy="80443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Полилиния 52"/>
          <p:cNvSpPr/>
          <p:nvPr/>
        </p:nvSpPr>
        <p:spPr>
          <a:xfrm>
            <a:off x="6171013" y="4031556"/>
            <a:ext cx="68233" cy="298734"/>
          </a:xfrm>
          <a:custGeom>
            <a:avLst/>
            <a:gdLst>
              <a:gd name="connsiteX0" fmla="*/ 0 w 175718"/>
              <a:gd name="connsiteY0" fmla="*/ 0 h 769320"/>
              <a:gd name="connsiteX1" fmla="*/ 13039 w 175718"/>
              <a:gd name="connsiteY1" fmla="*/ 1314 h 769320"/>
              <a:gd name="connsiteX2" fmla="*/ 175718 w 175718"/>
              <a:gd name="connsiteY2" fmla="*/ 200915 h 769320"/>
              <a:gd name="connsiteX3" fmla="*/ 175718 w 175718"/>
              <a:gd name="connsiteY3" fmla="*/ 568405 h 769320"/>
              <a:gd name="connsiteX4" fmla="*/ 13039 w 175718"/>
              <a:gd name="connsiteY4" fmla="*/ 768006 h 769320"/>
              <a:gd name="connsiteX5" fmla="*/ 0 w 175718"/>
              <a:gd name="connsiteY5" fmla="*/ 769320 h 76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718" h="769320">
                <a:moveTo>
                  <a:pt x="0" y="0"/>
                </a:moveTo>
                <a:lnTo>
                  <a:pt x="13039" y="1314"/>
                </a:lnTo>
                <a:cubicBezTo>
                  <a:pt x="105879" y="20312"/>
                  <a:pt x="175718" y="102458"/>
                  <a:pt x="175718" y="200915"/>
                </a:cubicBezTo>
                <a:lnTo>
                  <a:pt x="175718" y="568405"/>
                </a:lnTo>
                <a:cubicBezTo>
                  <a:pt x="175718" y="666862"/>
                  <a:pt x="105879" y="749008"/>
                  <a:pt x="13039" y="768006"/>
                </a:cubicBezTo>
                <a:lnTo>
                  <a:pt x="0" y="76932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ea typeface="Arial" charset="0"/>
              <a:cs typeface="Arial" charset="0"/>
            </a:endParaRPr>
          </a:p>
        </p:txBody>
      </p:sp>
      <p:cxnSp>
        <p:nvCxnSpPr>
          <p:cNvPr id="54" name="Прямая соединительная линия 53"/>
          <p:cNvCxnSpPr/>
          <p:nvPr/>
        </p:nvCxnSpPr>
        <p:spPr>
          <a:xfrm flipH="1">
            <a:off x="521839" y="5350561"/>
            <a:ext cx="1" cy="80443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Полилиния 54"/>
          <p:cNvSpPr/>
          <p:nvPr/>
        </p:nvSpPr>
        <p:spPr>
          <a:xfrm>
            <a:off x="516448" y="5350051"/>
            <a:ext cx="68233" cy="298734"/>
          </a:xfrm>
          <a:custGeom>
            <a:avLst/>
            <a:gdLst>
              <a:gd name="connsiteX0" fmla="*/ 0 w 175718"/>
              <a:gd name="connsiteY0" fmla="*/ 0 h 769320"/>
              <a:gd name="connsiteX1" fmla="*/ 13039 w 175718"/>
              <a:gd name="connsiteY1" fmla="*/ 1314 h 769320"/>
              <a:gd name="connsiteX2" fmla="*/ 175718 w 175718"/>
              <a:gd name="connsiteY2" fmla="*/ 200915 h 769320"/>
              <a:gd name="connsiteX3" fmla="*/ 175718 w 175718"/>
              <a:gd name="connsiteY3" fmla="*/ 568405 h 769320"/>
              <a:gd name="connsiteX4" fmla="*/ 13039 w 175718"/>
              <a:gd name="connsiteY4" fmla="*/ 768006 h 769320"/>
              <a:gd name="connsiteX5" fmla="*/ 0 w 175718"/>
              <a:gd name="connsiteY5" fmla="*/ 769320 h 76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718" h="769320">
                <a:moveTo>
                  <a:pt x="0" y="0"/>
                </a:moveTo>
                <a:lnTo>
                  <a:pt x="13039" y="1314"/>
                </a:lnTo>
                <a:cubicBezTo>
                  <a:pt x="105879" y="20312"/>
                  <a:pt x="175718" y="102458"/>
                  <a:pt x="175718" y="200915"/>
                </a:cubicBezTo>
                <a:lnTo>
                  <a:pt x="175718" y="568405"/>
                </a:lnTo>
                <a:cubicBezTo>
                  <a:pt x="175718" y="666862"/>
                  <a:pt x="105879" y="749008"/>
                  <a:pt x="13039" y="768006"/>
                </a:cubicBezTo>
                <a:lnTo>
                  <a:pt x="0" y="76932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ea typeface="Arial" charset="0"/>
              <a:cs typeface="Arial" charset="0"/>
            </a:endParaRPr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 flipH="1">
            <a:off x="6176404" y="5350561"/>
            <a:ext cx="1" cy="804433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Полилиния 56"/>
          <p:cNvSpPr/>
          <p:nvPr/>
        </p:nvSpPr>
        <p:spPr>
          <a:xfrm>
            <a:off x="6171013" y="5350051"/>
            <a:ext cx="68233" cy="298734"/>
          </a:xfrm>
          <a:custGeom>
            <a:avLst/>
            <a:gdLst>
              <a:gd name="connsiteX0" fmla="*/ 0 w 175718"/>
              <a:gd name="connsiteY0" fmla="*/ 0 h 769320"/>
              <a:gd name="connsiteX1" fmla="*/ 13039 w 175718"/>
              <a:gd name="connsiteY1" fmla="*/ 1314 h 769320"/>
              <a:gd name="connsiteX2" fmla="*/ 175718 w 175718"/>
              <a:gd name="connsiteY2" fmla="*/ 200915 h 769320"/>
              <a:gd name="connsiteX3" fmla="*/ 175718 w 175718"/>
              <a:gd name="connsiteY3" fmla="*/ 568405 h 769320"/>
              <a:gd name="connsiteX4" fmla="*/ 13039 w 175718"/>
              <a:gd name="connsiteY4" fmla="*/ 768006 h 769320"/>
              <a:gd name="connsiteX5" fmla="*/ 0 w 175718"/>
              <a:gd name="connsiteY5" fmla="*/ 769320 h 76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718" h="769320">
                <a:moveTo>
                  <a:pt x="0" y="0"/>
                </a:moveTo>
                <a:lnTo>
                  <a:pt x="13039" y="1314"/>
                </a:lnTo>
                <a:cubicBezTo>
                  <a:pt x="105879" y="20312"/>
                  <a:pt x="175718" y="102458"/>
                  <a:pt x="175718" y="200915"/>
                </a:cubicBezTo>
                <a:lnTo>
                  <a:pt x="175718" y="568405"/>
                </a:lnTo>
                <a:cubicBezTo>
                  <a:pt x="175718" y="666862"/>
                  <a:pt x="105879" y="749008"/>
                  <a:pt x="13039" y="768006"/>
                </a:cubicBezTo>
                <a:lnTo>
                  <a:pt x="0" y="76932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solidFill>
                <a:schemeClr val="tx1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530967"/>
      </p:ext>
    </p:extLst>
  </p:cSld>
  <p:clrMapOvr>
    <a:masterClrMapping/>
  </p:clrMapOvr>
</p:sld>
</file>

<file path=ppt/theme/theme1.xml><?xml version="1.0" encoding="utf-8"?>
<a:theme xmlns:a="http://schemas.openxmlformats.org/drawingml/2006/main" name="5_Титульные слайды и разделы">
  <a:themeElements>
    <a:clrScheme name="Tech Bootcamp">
      <a:dk1>
        <a:srgbClr val="000000"/>
      </a:dk1>
      <a:lt1>
        <a:srgbClr val="FFFFFF"/>
      </a:lt1>
      <a:dk2>
        <a:srgbClr val="48495A"/>
      </a:dk2>
      <a:lt2>
        <a:srgbClr val="D5D3D8"/>
      </a:lt2>
      <a:accent1>
        <a:srgbClr val="E0E0DE"/>
      </a:accent1>
      <a:accent2>
        <a:srgbClr val="F4F4F4"/>
      </a:accent2>
      <a:accent3>
        <a:srgbClr val="FFB3A2"/>
      </a:accent3>
      <a:accent4>
        <a:srgbClr val="9557E5"/>
      </a:accent4>
      <a:accent5>
        <a:srgbClr val="007EE8"/>
      </a:accent5>
      <a:accent6>
        <a:srgbClr val="F6363C"/>
      </a:accent6>
      <a:hlink>
        <a:srgbClr val="007EE8"/>
      </a:hlink>
      <a:folHlink>
        <a:srgbClr val="A9A9A9"/>
      </a:folHlink>
    </a:clrScheme>
    <a:fontScheme name="Другая 4">
      <a:majorFont>
        <a:latin typeface="MTS Wide Medium"/>
        <a:ea typeface=""/>
        <a:cs typeface=""/>
      </a:majorFont>
      <a:minorFont>
        <a:latin typeface="MT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</a:ln>
      </a:spPr>
      <a:bodyPr lIns="0" tIns="0" rIns="0" bIns="0" rtlCol="0" anchor="ctr"/>
      <a:lstStyle>
        <a:defPPr algn="ctr">
          <a:defRPr sz="1400" dirty="0" err="1" smtClean="0">
            <a:solidFill>
              <a:schemeClr val="tx1"/>
            </a:solidFill>
            <a:ea typeface="Arial" charset="0"/>
            <a:cs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334D0C1A-514E-0440-A6C1-12D06AEE0E8F}" vid="{3D2ED8D7-6BB6-EE43-A177-AE2CD9A63D24}"/>
    </a:ext>
  </a:extLst>
</a:theme>
</file>

<file path=ppt/theme/theme2.xml><?xml version="1.0" encoding="utf-8"?>
<a:theme xmlns:a="http://schemas.openxmlformats.org/drawingml/2006/main" name="Контентные слайды: Светлый фон">
  <a:themeElements>
    <a:clrScheme name="Tech Bootcamp">
      <a:dk1>
        <a:srgbClr val="000000"/>
      </a:dk1>
      <a:lt1>
        <a:srgbClr val="FFFFFF"/>
      </a:lt1>
      <a:dk2>
        <a:srgbClr val="48495A"/>
      </a:dk2>
      <a:lt2>
        <a:srgbClr val="D5D3D8"/>
      </a:lt2>
      <a:accent1>
        <a:srgbClr val="E0E0DE"/>
      </a:accent1>
      <a:accent2>
        <a:srgbClr val="F4F4F4"/>
      </a:accent2>
      <a:accent3>
        <a:srgbClr val="FFB3A2"/>
      </a:accent3>
      <a:accent4>
        <a:srgbClr val="9557E5"/>
      </a:accent4>
      <a:accent5>
        <a:srgbClr val="007EE8"/>
      </a:accent5>
      <a:accent6>
        <a:srgbClr val="F6363C"/>
      </a:accent6>
      <a:hlink>
        <a:srgbClr val="007EE8"/>
      </a:hlink>
      <a:folHlink>
        <a:srgbClr val="A9A9A9"/>
      </a:folHlink>
    </a:clrScheme>
    <a:fontScheme name="Другая 4">
      <a:majorFont>
        <a:latin typeface="MTS Wide Medium"/>
        <a:ea typeface=""/>
        <a:cs typeface=""/>
      </a:majorFont>
      <a:minorFont>
        <a:latin typeface="MT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</a:ln>
      </a:spPr>
      <a:bodyPr lIns="0" tIns="0" rIns="0" bIns="0" rtlCol="0" anchor="ctr"/>
      <a:lstStyle>
        <a:defPPr algn="ctr">
          <a:defRPr sz="1400" dirty="0" err="1" smtClean="0">
            <a:solidFill>
              <a:schemeClr val="tx1"/>
            </a:solidFill>
            <a:ea typeface="Arial" charset="0"/>
            <a:cs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334D0C1A-514E-0440-A6C1-12D06AEE0E8F}" vid="{3D2ED8D7-6BB6-EE43-A177-AE2CD9A63D2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30707</TotalTime>
  <Words>2088</Words>
  <Application>Microsoft Macintosh PowerPoint</Application>
  <PresentationFormat>Widescreen</PresentationFormat>
  <Paragraphs>547</Paragraphs>
  <Slides>91</Slides>
  <Notes>80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MTS Wide Medium</vt:lpstr>
      <vt:lpstr>MTS Text</vt:lpstr>
      <vt:lpstr>MTS Text Medium</vt:lpstr>
      <vt:lpstr>MTS Wide</vt:lpstr>
      <vt:lpstr>Arial</vt:lpstr>
      <vt:lpstr>5_Титульные слайды и разделы</vt:lpstr>
      <vt:lpstr>Контентные слайды: Светлый фон</vt:lpstr>
      <vt:lpstr>Debezium: проблемы и способы их решения</vt:lpstr>
      <vt:lpstr>Оглавление</vt:lpstr>
      <vt:lpstr>Что такое “CDC” </vt:lpstr>
      <vt:lpstr>Проблемы и решения</vt:lpstr>
      <vt:lpstr>Типовая схема</vt:lpstr>
      <vt:lpstr>Типовая схема</vt:lpstr>
      <vt:lpstr>Начальные условия репликации</vt:lpstr>
      <vt:lpstr>Начальные условия репликации</vt:lpstr>
      <vt:lpstr>Начальные условия репликации</vt:lpstr>
      <vt:lpstr>Начальные условия репликации</vt:lpstr>
      <vt:lpstr>Initial snapshots</vt:lpstr>
      <vt:lpstr>Начальный snapshot таблицы</vt:lpstr>
      <vt:lpstr>Начальный snapshot таблицы</vt:lpstr>
      <vt:lpstr>Изменение списка реплицируемых таблиц</vt:lpstr>
      <vt:lpstr>Изменение списка реплицируемых таблиц</vt:lpstr>
      <vt:lpstr>Как избежать бесконечных снепшотов?</vt:lpstr>
      <vt:lpstr>Как избежать бесконечных снепшотов?</vt:lpstr>
      <vt:lpstr>Ad-hoc snapshots</vt:lpstr>
      <vt:lpstr>Ручное управление снепшотами</vt:lpstr>
      <vt:lpstr>Ручное управление снепшотами</vt:lpstr>
      <vt:lpstr>Ручное управление снепшотами</vt:lpstr>
      <vt:lpstr>Ручное управление снепшотами</vt:lpstr>
      <vt:lpstr>Ручное управление снепшотами</vt:lpstr>
      <vt:lpstr>Длинные транзакции</vt:lpstr>
      <vt:lpstr>Длинные транзакции и горизонт событий</vt:lpstr>
      <vt:lpstr>Длинные транзакции и горизонт событий</vt:lpstr>
      <vt:lpstr>Длинные транзакции и горизонт событий</vt:lpstr>
      <vt:lpstr>Длинные транзакции</vt:lpstr>
      <vt:lpstr>Incremental ad-hoc snapshot</vt:lpstr>
      <vt:lpstr>Incremental ad-hoc snapshot</vt:lpstr>
      <vt:lpstr>Incremental ad-hoc snapshot</vt:lpstr>
      <vt:lpstr>Incremental ad-hoc snapshot без PK</vt:lpstr>
      <vt:lpstr>Incremental ad-hoc snapshot без PK</vt:lpstr>
      <vt:lpstr>Incremental ad-hoc snapshot без PK</vt:lpstr>
      <vt:lpstr>Incremental ad-hoc snapshot без PK</vt:lpstr>
      <vt:lpstr>Долгий процесс снятия снепшота</vt:lpstr>
      <vt:lpstr>Долгий процесс снятия снепшота</vt:lpstr>
      <vt:lpstr>Снепшот не запускается после сигнала</vt:lpstr>
      <vt:lpstr>Снепшот не запускается после сигнала</vt:lpstr>
      <vt:lpstr>Incremental снепшот падает с ошибкой</vt:lpstr>
      <vt:lpstr>Incremental снепшот падает с ошибкой</vt:lpstr>
      <vt:lpstr>Как снизить нагрузку от снепшотов</vt:lpstr>
      <vt:lpstr>Как снизить нагрузку от снепшотов</vt:lpstr>
      <vt:lpstr>Надежность и мониторинг</vt:lpstr>
      <vt:lpstr>Репликация редко обновляемых таблиц</vt:lpstr>
      <vt:lpstr>Репликация редко обновляемых таблиц</vt:lpstr>
      <vt:lpstr>Репликация редко обновляемых таблиц</vt:lpstr>
      <vt:lpstr>Репликация редко обновляемых таблиц</vt:lpstr>
      <vt:lpstr>Как избежать read-only</vt:lpstr>
      <vt:lpstr>Как избежать read-only</vt:lpstr>
      <vt:lpstr>Как избежать read-only</vt:lpstr>
      <vt:lpstr>Как избежать read-only</vt:lpstr>
      <vt:lpstr>Как понять, что с репликацией все хорошо</vt:lpstr>
      <vt:lpstr>Как понять, что с репликацией все хорошо</vt:lpstr>
      <vt:lpstr>Как понять, что с репликацией все хорошо</vt:lpstr>
      <vt:lpstr>Как понять, что с репликацией все хорошо</vt:lpstr>
      <vt:lpstr>Как понять, что с репликацией все хорошо</vt:lpstr>
      <vt:lpstr>Как понять, что с репликацией все хорошо</vt:lpstr>
      <vt:lpstr>Качество данных</vt:lpstr>
      <vt:lpstr>Дедупликация данных</vt:lpstr>
      <vt:lpstr>Дедупликация данных</vt:lpstr>
      <vt:lpstr>Восстановление данных</vt:lpstr>
      <vt:lpstr>Восстановление данных</vt:lpstr>
      <vt:lpstr>Восстановление данных</vt:lpstr>
      <vt:lpstr>Восстановление данных</vt:lpstr>
      <vt:lpstr>Потерянный DELETE</vt:lpstr>
      <vt:lpstr>Потерянный DELETE</vt:lpstr>
      <vt:lpstr>Репликация нестандартных таблиц</vt:lpstr>
      <vt:lpstr>Репликация таблиц без PK или с TOAST</vt:lpstr>
      <vt:lpstr>Репликация таблиц без PK или с TOAST</vt:lpstr>
      <vt:lpstr>Как получить diff </vt:lpstr>
      <vt:lpstr>Как получить diff </vt:lpstr>
      <vt:lpstr>[TODO] Таблица без PK, но с FK</vt:lpstr>
      <vt:lpstr>Репликация партиционированных таблиц</vt:lpstr>
      <vt:lpstr>Репликация партиционированных таблиц</vt:lpstr>
      <vt:lpstr>Репликация hypertable (timescaledb)</vt:lpstr>
      <vt:lpstr>Репликация по транзакциям</vt:lpstr>
      <vt:lpstr>Эволюция схем и репликация шардов</vt:lpstr>
      <vt:lpstr>Эволюция схем</vt:lpstr>
      <vt:lpstr>Роутинг данных от шардов</vt:lpstr>
      <vt:lpstr>Нюансы эволюции схемы в шардах</vt:lpstr>
      <vt:lpstr>Нюансы эволюции схемы в шардах (кастомный трансформ)</vt:lpstr>
      <vt:lpstr>Спасибо за внимание</vt:lpstr>
      <vt:lpstr>Дополнительный контент</vt:lpstr>
      <vt:lpstr>Транзакции с большим числом изменений</vt:lpstr>
      <vt:lpstr>[???] Смена мастера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Никита Рьянов</cp:lastModifiedBy>
  <cp:revision>968</cp:revision>
  <cp:lastPrinted>2017-08-06T18:41:35Z</cp:lastPrinted>
  <dcterms:created xsi:type="dcterms:W3CDTF">2017-08-04T16:03:42Z</dcterms:created>
  <dcterms:modified xsi:type="dcterms:W3CDTF">2025-09-23T22:03:50Z</dcterms:modified>
</cp:coreProperties>
</file>